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866d173b5d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866d173b5d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66d173b5d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66d173b5d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66d173b5d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866d173b5d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66d173b5d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866d173b5d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866d173b5d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866d173b5d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866d173b5d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866d173b5d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66d173b5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66d173b5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866d173b5d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866d173b5d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66d173b5d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866d173b5d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866d173b5d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866d173b5d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866d173b5d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866d173b5d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66d173b5d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66d173b5d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66d173b5d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866d173b5d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66d173b5d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66d173b5d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66d173b5d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866d173b5d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66d173b5d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66d173b5d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66d173b5d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66d173b5d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66d173b5d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66d173b5d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866d173b5d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866d173b5d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866d173b5d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866d173b5d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867fb7a0b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867fb7a0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866d173b5d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866d173b5d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867fb7a0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867fb7a0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67fb7a0b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67fb7a0b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867fb7a0b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867fb7a0b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867fb7a0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867fb7a0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67fb7a0b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867fb7a0b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67fb7a0b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867fb7a0b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67fb7a0b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867fb7a0b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67fb7a0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67fb7a0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67fb7a0b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867fb7a0b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67fb7a0b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67fb7a0b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866d173b5d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866d173b5d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67fb7a0b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867fb7a0b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67fb7a0b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67fb7a0b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67fb7a0b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867fb7a0b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867fb7a0b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867fb7a0b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867fb7a0b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867fb7a0b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867fb7a0b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867fb7a0b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867fb7a0b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867fb7a0b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867fb7a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867fb7a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86a10d60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86a10d60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86a10d602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86a10d602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866d173b5d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866d173b5d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86a10d602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86a10d602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6a10d602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86a10d602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86a10d602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86a10d602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86a10d602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86a10d602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86a10d602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86a10d602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66d173b5d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66d173b5d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864f7fac49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864f7fac49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64f7fac49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864f7fac49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864f7fac49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864f7fac49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864f7fac49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864f7fac49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66d173b5d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66d173b5d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864f7fac49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864f7fac49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864f7fac49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864f7fac49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864f7fac49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864f7fac49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867fb7a0b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867fb7a0b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867fb7a0b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867fb7a0b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867fb7a0b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867fb7a0b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867fb7a0b3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867fb7a0b3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67fb7a0b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67fb7a0b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867fb7a0b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867fb7a0b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66d173b5d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66d173b5d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866d173b5d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866d173b5d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66d173b5d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66d173b5d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866d173b5d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866d173b5d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866d173b5d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866d173b5d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866d173b5d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866d173b5d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866d173b5d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866d173b5d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4.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68.png"/><Relationship Id="rId8"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2.pn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Hệ thống dự đoán giá chứng khoán</a:t>
            </a:r>
            <a:endParaRPr/>
          </a:p>
        </p:txBody>
      </p:sp>
      <p:sp>
        <p:nvSpPr>
          <p:cNvPr id="55" name="Google Shape;55;p13"/>
          <p:cNvSpPr txBox="1"/>
          <p:nvPr/>
        </p:nvSpPr>
        <p:spPr>
          <a:xfrm>
            <a:off x="4901400" y="2713525"/>
            <a:ext cx="2748900" cy="102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solidFill>
                  <a:schemeClr val="dk1"/>
                </a:solidFill>
              </a:rPr>
              <a:t>GVHD:</a:t>
            </a:r>
            <a:endParaRPr sz="1650">
              <a:solidFill>
                <a:schemeClr val="dk1"/>
              </a:solidFill>
            </a:endParaRPr>
          </a:p>
          <a:p>
            <a:pPr indent="457200" lvl="0" marL="0" rtl="0" algn="l">
              <a:lnSpc>
                <a:spcPct val="115000"/>
              </a:lnSpc>
              <a:spcBef>
                <a:spcPts val="0"/>
              </a:spcBef>
              <a:spcAft>
                <a:spcPts val="0"/>
              </a:spcAft>
              <a:buNone/>
            </a:pPr>
            <a:r>
              <a:rPr lang="en" sz="1650">
                <a:solidFill>
                  <a:schemeClr val="dk1"/>
                </a:solidFill>
              </a:rPr>
              <a:t>Trần Minh Quang</a:t>
            </a:r>
            <a:endParaRPr sz="1100">
              <a:solidFill>
                <a:schemeClr val="dk1"/>
              </a:solidFill>
            </a:endParaRPr>
          </a:p>
          <a:p>
            <a:pPr indent="457200" lvl="0" marL="0" rtl="0" algn="l">
              <a:lnSpc>
                <a:spcPct val="115000"/>
              </a:lnSpc>
              <a:spcBef>
                <a:spcPts val="0"/>
              </a:spcBef>
              <a:spcAft>
                <a:spcPts val="0"/>
              </a:spcAft>
              <a:buNone/>
            </a:pPr>
            <a:r>
              <a:rPr lang="en" sz="1650">
                <a:solidFill>
                  <a:schemeClr val="dk1"/>
                </a:solidFill>
              </a:rPr>
              <a:t>Lê Hồng Trang</a:t>
            </a:r>
            <a:endParaRPr sz="1650">
              <a:solidFill>
                <a:schemeClr val="dk1"/>
              </a:solidFill>
            </a:endParaRPr>
          </a:p>
        </p:txBody>
      </p:sp>
      <p:sp>
        <p:nvSpPr>
          <p:cNvPr id="56" name="Google Shape;56;p13"/>
          <p:cNvSpPr txBox="1"/>
          <p:nvPr/>
        </p:nvSpPr>
        <p:spPr>
          <a:xfrm>
            <a:off x="4901400" y="3613000"/>
            <a:ext cx="4242600" cy="131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50">
                <a:solidFill>
                  <a:schemeClr val="dk1"/>
                </a:solidFill>
              </a:rPr>
              <a:t>Nhóm sinh viên thực hiện:</a:t>
            </a:r>
            <a:endParaRPr sz="1650">
              <a:solidFill>
                <a:schemeClr val="dk1"/>
              </a:solidFill>
            </a:endParaRPr>
          </a:p>
          <a:p>
            <a:pPr indent="0" lvl="0" marL="457200" rtl="0" algn="l">
              <a:lnSpc>
                <a:spcPct val="115000"/>
              </a:lnSpc>
              <a:spcBef>
                <a:spcPts val="0"/>
              </a:spcBef>
              <a:spcAft>
                <a:spcPts val="0"/>
              </a:spcAft>
              <a:buNone/>
            </a:pPr>
            <a:r>
              <a:rPr lang="en" sz="1650">
                <a:solidFill>
                  <a:schemeClr val="dk1"/>
                </a:solidFill>
              </a:rPr>
              <a:t>1913621 – Bùi Đắc Hưng</a:t>
            </a:r>
            <a:endParaRPr sz="1100">
              <a:solidFill>
                <a:schemeClr val="dk1"/>
              </a:solidFill>
            </a:endParaRPr>
          </a:p>
          <a:p>
            <a:pPr indent="0" lvl="0" marL="457200" rtl="0" algn="l">
              <a:lnSpc>
                <a:spcPct val="115000"/>
              </a:lnSpc>
              <a:spcBef>
                <a:spcPts val="0"/>
              </a:spcBef>
              <a:spcAft>
                <a:spcPts val="0"/>
              </a:spcAft>
              <a:buNone/>
            </a:pPr>
            <a:r>
              <a:rPr lang="en" sz="1650">
                <a:solidFill>
                  <a:schemeClr val="dk1"/>
                </a:solidFill>
              </a:rPr>
              <a:t>1911314 – Lương Thị Quỳnh Hương</a:t>
            </a:r>
            <a:endParaRPr sz="1100">
              <a:solidFill>
                <a:schemeClr val="dk1"/>
              </a:solidFill>
            </a:endParaRPr>
          </a:p>
          <a:p>
            <a:pPr indent="0" lvl="0" marL="457200" rtl="0" algn="l">
              <a:lnSpc>
                <a:spcPct val="115000"/>
              </a:lnSpc>
              <a:spcBef>
                <a:spcPts val="0"/>
              </a:spcBef>
              <a:spcAft>
                <a:spcPts val="0"/>
              </a:spcAft>
              <a:buNone/>
            </a:pPr>
            <a:r>
              <a:rPr lang="en" sz="1650">
                <a:solidFill>
                  <a:schemeClr val="dk1"/>
                </a:solidFill>
              </a:rPr>
              <a:t>2170535 – Lê Vũ Minh Huy</a:t>
            </a:r>
            <a:endParaRPr sz="165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Phân tích dữ liệu</a:t>
            </a:r>
            <a:endParaRPr/>
          </a:p>
        </p:txBody>
      </p:sp>
      <p:sp>
        <p:nvSpPr>
          <p:cNvPr id="117" name="Google Shape;117;p22"/>
          <p:cNvSpPr txBox="1"/>
          <p:nvPr/>
        </p:nvSpPr>
        <p:spPr>
          <a:xfrm>
            <a:off x="682050" y="3378375"/>
            <a:ext cx="77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Biểu đồ giá cổ phiếu close theo thời gian và phân bố dữ liệu của CTG</a:t>
            </a:r>
            <a:endParaRPr/>
          </a:p>
        </p:txBody>
      </p:sp>
      <p:sp>
        <p:nvSpPr>
          <p:cNvPr id="118" name="Google Shape;118;p22"/>
          <p:cNvSpPr txBox="1"/>
          <p:nvPr/>
        </p:nvSpPr>
        <p:spPr>
          <a:xfrm>
            <a:off x="831300" y="4051725"/>
            <a:ext cx="74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Phân bố bị lệch về phía bên trái</a:t>
            </a:r>
            <a:endParaRPr>
              <a:solidFill>
                <a:schemeClr val="dk1"/>
              </a:solidFill>
            </a:endParaRPr>
          </a:p>
        </p:txBody>
      </p:sp>
      <p:pic>
        <p:nvPicPr>
          <p:cNvPr id="119" name="Google Shape;119;p22"/>
          <p:cNvPicPr preferRelativeResize="0"/>
          <p:nvPr/>
        </p:nvPicPr>
        <p:blipFill>
          <a:blip r:embed="rId3">
            <a:alphaModFix/>
          </a:blip>
          <a:stretch>
            <a:fillRect/>
          </a:stretch>
        </p:blipFill>
        <p:spPr>
          <a:xfrm>
            <a:off x="-11370" y="725100"/>
            <a:ext cx="5711746" cy="2035075"/>
          </a:xfrm>
          <a:prstGeom prst="rect">
            <a:avLst/>
          </a:prstGeom>
          <a:noFill/>
          <a:ln>
            <a:noFill/>
          </a:ln>
        </p:spPr>
      </p:pic>
      <p:pic>
        <p:nvPicPr>
          <p:cNvPr id="120" name="Google Shape;120;p22"/>
          <p:cNvPicPr preferRelativeResize="0"/>
          <p:nvPr/>
        </p:nvPicPr>
        <p:blipFill>
          <a:blip r:embed="rId4">
            <a:alphaModFix/>
          </a:blip>
          <a:stretch>
            <a:fillRect/>
          </a:stretch>
        </p:blipFill>
        <p:spPr>
          <a:xfrm>
            <a:off x="5852776" y="725100"/>
            <a:ext cx="3138824" cy="20593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Phân tích dữ liệu</a:t>
            </a:r>
            <a:endParaRPr/>
          </a:p>
        </p:txBody>
      </p:sp>
      <p:sp>
        <p:nvSpPr>
          <p:cNvPr id="126" name="Google Shape;126;p23"/>
          <p:cNvSpPr txBox="1"/>
          <p:nvPr/>
        </p:nvSpPr>
        <p:spPr>
          <a:xfrm>
            <a:off x="682050" y="3378375"/>
            <a:ext cx="77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Biểu đồ giá cổ phiếu close theo thời gian và phân bố dữ liệu của FPT</a:t>
            </a:r>
            <a:endParaRPr/>
          </a:p>
        </p:txBody>
      </p:sp>
      <p:pic>
        <p:nvPicPr>
          <p:cNvPr id="127" name="Google Shape;127;p23"/>
          <p:cNvPicPr preferRelativeResize="0"/>
          <p:nvPr/>
        </p:nvPicPr>
        <p:blipFill>
          <a:blip r:embed="rId3">
            <a:alphaModFix/>
          </a:blip>
          <a:stretch>
            <a:fillRect/>
          </a:stretch>
        </p:blipFill>
        <p:spPr>
          <a:xfrm>
            <a:off x="152400" y="725100"/>
            <a:ext cx="5547975" cy="1983334"/>
          </a:xfrm>
          <a:prstGeom prst="rect">
            <a:avLst/>
          </a:prstGeom>
          <a:noFill/>
          <a:ln>
            <a:noFill/>
          </a:ln>
        </p:spPr>
      </p:pic>
      <p:pic>
        <p:nvPicPr>
          <p:cNvPr id="128" name="Google Shape;128;p23"/>
          <p:cNvPicPr preferRelativeResize="0"/>
          <p:nvPr/>
        </p:nvPicPr>
        <p:blipFill>
          <a:blip r:embed="rId4">
            <a:alphaModFix/>
          </a:blip>
          <a:stretch>
            <a:fillRect/>
          </a:stretch>
        </p:blipFill>
        <p:spPr>
          <a:xfrm>
            <a:off x="5852775" y="725100"/>
            <a:ext cx="3138825" cy="2016654"/>
          </a:xfrm>
          <a:prstGeom prst="rect">
            <a:avLst/>
          </a:prstGeom>
          <a:noFill/>
          <a:ln>
            <a:noFill/>
          </a:ln>
        </p:spPr>
      </p:pic>
      <p:sp>
        <p:nvSpPr>
          <p:cNvPr id="129" name="Google Shape;129;p23"/>
          <p:cNvSpPr txBox="1"/>
          <p:nvPr/>
        </p:nvSpPr>
        <p:spPr>
          <a:xfrm>
            <a:off x="831300" y="4051725"/>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Phân bố 2 phía. Nhìn bằng mắt thường ta có thể thấy trước năm 2021 và sau năm 2021, cổ phiếu FPT có 2 phân bố phân biệt.</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Phân tích dữ liệu</a:t>
            </a:r>
            <a:endParaRPr/>
          </a:p>
        </p:txBody>
      </p:sp>
      <p:sp>
        <p:nvSpPr>
          <p:cNvPr id="135" name="Google Shape;135;p24"/>
          <p:cNvSpPr txBox="1"/>
          <p:nvPr/>
        </p:nvSpPr>
        <p:spPr>
          <a:xfrm>
            <a:off x="793950" y="991125"/>
            <a:ext cx="7556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Nhận xét chung:</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Trong 5 loại cổ phiếu đã xét, có 3 loại cổ phiếu thuộc lĩnh vực ngân hàng là BID, CTG, ACB có xu hướng giống nhau (đều đạt đỉnh vào ~ tháng 3-2018, và đầu năm 2021 đều tăng và ổn định) và có khoảng giá trị gần nhau. BVH và FPT thuộc 2 lĩnh vực khác nhau và có xu hướng khác với những loại cổ phiếu ngân hàng đã xét.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Có thể suy đoán các cổ phiếu cùng lĩnh vực có xu hướng giống nhau và ảnh hưởng nhau.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Mô hình </a:t>
            </a:r>
            <a:r>
              <a:rPr lang="en" sz="3520" u="sng"/>
              <a:t>AR</a:t>
            </a:r>
            <a:r>
              <a:rPr lang="en" sz="3520"/>
              <a:t>I</a:t>
            </a:r>
            <a:r>
              <a:rPr lang="en" sz="3520" u="sng"/>
              <a:t>MA</a:t>
            </a:r>
            <a:endParaRPr sz="3520"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ột số đặc điểm của time series</a:t>
            </a:r>
            <a:endParaRPr/>
          </a:p>
        </p:txBody>
      </p:sp>
      <p:pic>
        <p:nvPicPr>
          <p:cNvPr id="146" name="Google Shape;146;p26"/>
          <p:cNvPicPr preferRelativeResize="0"/>
          <p:nvPr/>
        </p:nvPicPr>
        <p:blipFill>
          <a:blip r:embed="rId3">
            <a:alphaModFix/>
          </a:blip>
          <a:stretch>
            <a:fillRect/>
          </a:stretch>
        </p:blipFill>
        <p:spPr>
          <a:xfrm>
            <a:off x="2027221" y="1669125"/>
            <a:ext cx="5089575" cy="3163300"/>
          </a:xfrm>
          <a:prstGeom prst="rect">
            <a:avLst/>
          </a:prstGeom>
          <a:noFill/>
          <a:ln>
            <a:noFill/>
          </a:ln>
        </p:spPr>
      </p:pic>
      <p:sp>
        <p:nvSpPr>
          <p:cNvPr id="147" name="Google Shape;147;p26"/>
          <p:cNvSpPr txBox="1"/>
          <p:nvPr>
            <p:ph idx="1" type="body"/>
          </p:nvPr>
        </p:nvSpPr>
        <p:spPr>
          <a:xfrm>
            <a:off x="311700" y="1152475"/>
            <a:ext cx="8109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chemeClr val="dk1"/>
                </a:solidFill>
              </a:rPr>
              <a:t>Xu hướng (trend).</a:t>
            </a:r>
            <a:r>
              <a:rPr lang="en" sz="1400">
                <a:solidFill>
                  <a:schemeClr val="dk1"/>
                </a:solidFill>
              </a:rPr>
              <a:t> Giá trị có khuynh hướng tăng hoặc giảm dần theo thời gian. Ví dụ</a:t>
            </a:r>
            <a:endParaRPr sz="1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863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Một số đặc điểm của time series</a:t>
            </a:r>
            <a:endParaRPr/>
          </a:p>
        </p:txBody>
      </p:sp>
      <p:sp>
        <p:nvSpPr>
          <p:cNvPr id="153" name="Google Shape;153;p27"/>
          <p:cNvSpPr txBox="1"/>
          <p:nvPr>
            <p:ph idx="1" type="body"/>
          </p:nvPr>
        </p:nvSpPr>
        <p:spPr>
          <a:xfrm>
            <a:off x="311700" y="1152475"/>
            <a:ext cx="8520600" cy="77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a:solidFill>
                  <a:schemeClr val="dk1"/>
                </a:solidFill>
              </a:rPr>
              <a:t>Tính chu kỳ theo mùa (seasonal cycles). </a:t>
            </a:r>
            <a:r>
              <a:rPr lang="en">
                <a:solidFill>
                  <a:schemeClr val="dk1"/>
                </a:solidFill>
              </a:rPr>
              <a:t>Dữ liệu có khuynh hướng lặp lại theo chu kỳ. Điều này là do dữ liệu bị ảnh hưởng bởi các yếu tố theo mùa (theo tháng hoặc theo năm, …). Ví dụ:</a:t>
            </a:r>
            <a:endParaRPr>
              <a:solidFill>
                <a:schemeClr val="dk1"/>
              </a:solidFill>
            </a:endParaRPr>
          </a:p>
        </p:txBody>
      </p:sp>
      <p:pic>
        <p:nvPicPr>
          <p:cNvPr id="154" name="Google Shape;154;p27"/>
          <p:cNvPicPr preferRelativeResize="0"/>
          <p:nvPr/>
        </p:nvPicPr>
        <p:blipFill>
          <a:blip r:embed="rId3">
            <a:alphaModFix/>
          </a:blip>
          <a:stretch>
            <a:fillRect/>
          </a:stretch>
        </p:blipFill>
        <p:spPr>
          <a:xfrm>
            <a:off x="2195900" y="1861750"/>
            <a:ext cx="4752175" cy="309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Một số đặc điểm của time series</a:t>
            </a:r>
            <a:endParaRPr/>
          </a:p>
        </p:txBody>
      </p:sp>
      <p:sp>
        <p:nvSpPr>
          <p:cNvPr id="160" name="Google Shape;160;p28"/>
          <p:cNvSpPr txBox="1"/>
          <p:nvPr>
            <p:ph idx="1" type="body"/>
          </p:nvPr>
        </p:nvSpPr>
        <p:spPr>
          <a:xfrm>
            <a:off x="311700" y="1152475"/>
            <a:ext cx="8520600" cy="15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chemeClr val="dk1"/>
                </a:solidFill>
              </a:rPr>
              <a:t>Tính ổn định (Stationary). </a:t>
            </a:r>
            <a:r>
              <a:rPr lang="en" sz="1400">
                <a:solidFill>
                  <a:schemeClr val="dk1"/>
                </a:solidFill>
              </a:rPr>
              <a:t>Một giả thuyết thường xuyên xuất hiện trong các mô hình dự đoán như ARIMA là dữ liệu phải có tính ổn định. Một quá trình ổn định là một quá trình ngẫu nhiên trong đó tính chất thống kê không thay đổi theo thời gian. Nói cách khác, trung bình, phương sai, sự tương quan là hằng số. Vì thế, một time series ổn định sẽ không có xu hướng hay tính chu kỳ theo mùa.</a:t>
            </a:r>
            <a:endParaRPr sz="1400">
              <a:solidFill>
                <a:schemeClr val="dk1"/>
              </a:solidFill>
            </a:endParaRPr>
          </a:p>
          <a:p>
            <a:pPr indent="0" lvl="0" marL="0" rtl="0" algn="l">
              <a:spcBef>
                <a:spcPts val="1200"/>
              </a:spcBef>
              <a:spcAft>
                <a:spcPts val="1200"/>
              </a:spcAft>
              <a:buNone/>
            </a:pPr>
            <a:r>
              <a:t/>
            </a:r>
            <a:endParaRPr sz="1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228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6818"/>
              </a:lnSpc>
              <a:spcBef>
                <a:spcPts val="1200"/>
              </a:spcBef>
              <a:spcAft>
                <a:spcPts val="0"/>
              </a:spcAft>
              <a:buClr>
                <a:schemeClr val="dk1"/>
              </a:buClr>
              <a:buSzPct val="39285"/>
              <a:buFont typeface="Arial"/>
              <a:buNone/>
            </a:pPr>
            <a:r>
              <a:rPr lang="en"/>
              <a:t>Autoregressive (AR)</a:t>
            </a:r>
            <a:endParaRPr/>
          </a:p>
          <a:p>
            <a:pPr indent="0" lvl="0" marL="0" rtl="0" algn="l">
              <a:spcBef>
                <a:spcPts val="0"/>
              </a:spcBef>
              <a:spcAft>
                <a:spcPts val="0"/>
              </a:spcAft>
              <a:buNone/>
            </a:pPr>
            <a:r>
              <a:t/>
            </a:r>
            <a:endParaRPr/>
          </a:p>
        </p:txBody>
      </p:sp>
      <p:pic>
        <p:nvPicPr>
          <p:cNvPr id="166" name="Google Shape;166;p29"/>
          <p:cNvPicPr preferRelativeResize="0"/>
          <p:nvPr/>
        </p:nvPicPr>
        <p:blipFill>
          <a:blip r:embed="rId3">
            <a:alphaModFix/>
          </a:blip>
          <a:stretch>
            <a:fillRect/>
          </a:stretch>
        </p:blipFill>
        <p:spPr>
          <a:xfrm>
            <a:off x="500713" y="1651175"/>
            <a:ext cx="8220075" cy="2381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2131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highlight>
                  <a:srgbClr val="FFFFFF"/>
                </a:highlight>
              </a:rPr>
              <a:t>Moving Average (MA)</a:t>
            </a:r>
            <a:endParaRPr sz="2500"/>
          </a:p>
        </p:txBody>
      </p:sp>
      <p:pic>
        <p:nvPicPr>
          <p:cNvPr id="172" name="Google Shape;172;p30"/>
          <p:cNvPicPr preferRelativeResize="0"/>
          <p:nvPr/>
        </p:nvPicPr>
        <p:blipFill>
          <a:blip r:embed="rId3">
            <a:alphaModFix/>
          </a:blip>
          <a:stretch>
            <a:fillRect/>
          </a:stretch>
        </p:blipFill>
        <p:spPr>
          <a:xfrm>
            <a:off x="409575" y="1236675"/>
            <a:ext cx="8324850" cy="209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598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highlight>
                  <a:srgbClr val="FFFFFF"/>
                </a:highlight>
              </a:rPr>
              <a:t>Integrated (I)</a:t>
            </a:r>
            <a:endParaRPr sz="2500"/>
          </a:p>
        </p:txBody>
      </p:sp>
      <p:pic>
        <p:nvPicPr>
          <p:cNvPr id="178" name="Google Shape;178;p31"/>
          <p:cNvPicPr preferRelativeResize="0"/>
          <p:nvPr/>
        </p:nvPicPr>
        <p:blipFill>
          <a:blip r:embed="rId3">
            <a:alphaModFix/>
          </a:blip>
          <a:stretch>
            <a:fillRect/>
          </a:stretch>
        </p:blipFill>
        <p:spPr>
          <a:xfrm>
            <a:off x="476250" y="1044825"/>
            <a:ext cx="8191500" cy="258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2" name="Google Shape;62;p14"/>
          <p:cNvSpPr txBox="1"/>
          <p:nvPr>
            <p:ph idx="1" type="body"/>
          </p:nvPr>
        </p:nvSpPr>
        <p:spPr>
          <a:xfrm>
            <a:off x="1412100" y="1260525"/>
            <a:ext cx="6319800" cy="2970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a:t>
            </a:r>
            <a:r>
              <a:rPr lang="en"/>
              <a:t>ổng quan đề tài</a:t>
            </a:r>
            <a:endParaRPr/>
          </a:p>
          <a:p>
            <a:pPr indent="-342900" lvl="0" marL="457200" rtl="0" algn="l">
              <a:spcBef>
                <a:spcPts val="0"/>
              </a:spcBef>
              <a:spcAft>
                <a:spcPts val="0"/>
              </a:spcAft>
              <a:buSzPts val="1800"/>
              <a:buAutoNum type="arabicPeriod"/>
            </a:pPr>
            <a:r>
              <a:rPr lang="en"/>
              <a:t>Về dữ liệu</a:t>
            </a:r>
            <a:endParaRPr/>
          </a:p>
          <a:p>
            <a:pPr indent="-342900" lvl="0" marL="457200" rtl="0" algn="l">
              <a:spcBef>
                <a:spcPts val="0"/>
              </a:spcBef>
              <a:spcAft>
                <a:spcPts val="0"/>
              </a:spcAft>
              <a:buSzPts val="1800"/>
              <a:buAutoNum type="arabicPeriod"/>
            </a:pPr>
            <a:r>
              <a:rPr lang="en"/>
              <a:t>Mô hình ARIMA</a:t>
            </a:r>
            <a:endParaRPr/>
          </a:p>
          <a:p>
            <a:pPr indent="-342900" lvl="0" marL="457200" rtl="0" algn="l">
              <a:spcBef>
                <a:spcPts val="0"/>
              </a:spcBef>
              <a:spcAft>
                <a:spcPts val="0"/>
              </a:spcAft>
              <a:buSzPts val="1800"/>
              <a:buAutoNum type="arabicPeriod"/>
            </a:pPr>
            <a:r>
              <a:rPr lang="en"/>
              <a:t>Mô hình SVR</a:t>
            </a:r>
            <a:endParaRPr/>
          </a:p>
          <a:p>
            <a:pPr indent="-342900" lvl="0" marL="457200" rtl="0" algn="l">
              <a:spcBef>
                <a:spcPts val="0"/>
              </a:spcBef>
              <a:spcAft>
                <a:spcPts val="0"/>
              </a:spcAft>
              <a:buSzPts val="1800"/>
              <a:buAutoNum type="arabicPeriod"/>
            </a:pPr>
            <a:r>
              <a:rPr lang="en"/>
              <a:t>Mô hình Baseline</a:t>
            </a:r>
            <a:endParaRPr/>
          </a:p>
          <a:p>
            <a:pPr indent="-342900" lvl="0" marL="457200" rtl="0" algn="l">
              <a:spcBef>
                <a:spcPts val="0"/>
              </a:spcBef>
              <a:spcAft>
                <a:spcPts val="0"/>
              </a:spcAft>
              <a:buSzPts val="1800"/>
              <a:buAutoNum type="arabicPeriod"/>
            </a:pPr>
            <a:r>
              <a:rPr lang="en"/>
              <a:t>Mô hình LSTM</a:t>
            </a:r>
            <a:endParaRPr/>
          </a:p>
          <a:p>
            <a:pPr indent="-342900" lvl="0" marL="457200" rtl="0" algn="l">
              <a:spcBef>
                <a:spcPts val="0"/>
              </a:spcBef>
              <a:spcAft>
                <a:spcPts val="0"/>
              </a:spcAft>
              <a:buSzPts val="1800"/>
              <a:buAutoNum type="arabicPeriod"/>
            </a:pPr>
            <a:r>
              <a:rPr lang="en"/>
              <a:t>Tổng hợp kết quả</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688" y="266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ột cách để chọn tham số </a:t>
            </a:r>
            <a:r>
              <a:rPr i="1" lang="en"/>
              <a:t>d</a:t>
            </a:r>
            <a:endParaRPr i="1"/>
          </a:p>
        </p:txBody>
      </p:sp>
      <p:pic>
        <p:nvPicPr>
          <p:cNvPr id="184" name="Google Shape;184;p32"/>
          <p:cNvPicPr preferRelativeResize="0"/>
          <p:nvPr/>
        </p:nvPicPr>
        <p:blipFill>
          <a:blip r:embed="rId3">
            <a:alphaModFix/>
          </a:blip>
          <a:stretch>
            <a:fillRect/>
          </a:stretch>
        </p:blipFill>
        <p:spPr>
          <a:xfrm>
            <a:off x="433375" y="1353875"/>
            <a:ext cx="8277225" cy="1752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32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
            </a:r>
            <a:r>
              <a:rPr lang="en"/>
              <a:t>ột cách để chọn </a:t>
            </a:r>
            <a:r>
              <a:rPr i="1" lang="en"/>
              <a:t>p</a:t>
            </a:r>
            <a:r>
              <a:rPr lang="en"/>
              <a:t>, </a:t>
            </a:r>
            <a:r>
              <a:rPr i="1" lang="en"/>
              <a:t>q</a:t>
            </a:r>
            <a:endParaRPr i="1"/>
          </a:p>
        </p:txBody>
      </p:sp>
      <p:pic>
        <p:nvPicPr>
          <p:cNvPr id="190" name="Google Shape;190;p33"/>
          <p:cNvPicPr preferRelativeResize="0"/>
          <p:nvPr/>
        </p:nvPicPr>
        <p:blipFill>
          <a:blip r:embed="rId3">
            <a:alphaModFix/>
          </a:blip>
          <a:stretch>
            <a:fillRect/>
          </a:stretch>
        </p:blipFill>
        <p:spPr>
          <a:xfrm>
            <a:off x="457200" y="1777600"/>
            <a:ext cx="8229600" cy="147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433400" y="24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Một cách để chọn </a:t>
            </a:r>
            <a:r>
              <a:rPr i="1" lang="en"/>
              <a:t>p</a:t>
            </a:r>
            <a:r>
              <a:rPr lang="en"/>
              <a:t>, </a:t>
            </a:r>
            <a:r>
              <a:rPr i="1" lang="en"/>
              <a:t>q</a:t>
            </a:r>
            <a:endParaRPr i="1"/>
          </a:p>
          <a:p>
            <a:pPr indent="0" lvl="0" marL="0" rtl="0" algn="l">
              <a:spcBef>
                <a:spcPts val="0"/>
              </a:spcBef>
              <a:spcAft>
                <a:spcPts val="0"/>
              </a:spcAft>
              <a:buNone/>
            </a:pPr>
            <a:r>
              <a:t/>
            </a:r>
            <a:endParaRPr/>
          </a:p>
        </p:txBody>
      </p:sp>
      <p:pic>
        <p:nvPicPr>
          <p:cNvPr id="196" name="Google Shape;196;p34"/>
          <p:cNvPicPr preferRelativeResize="0"/>
          <p:nvPr/>
        </p:nvPicPr>
        <p:blipFill>
          <a:blip r:embed="rId3">
            <a:alphaModFix/>
          </a:blip>
          <a:stretch>
            <a:fillRect/>
          </a:stretch>
        </p:blipFill>
        <p:spPr>
          <a:xfrm>
            <a:off x="433388" y="1138150"/>
            <a:ext cx="8277225" cy="351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13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Một cách để chọn </a:t>
            </a:r>
            <a:r>
              <a:rPr i="1" lang="en"/>
              <a:t>p</a:t>
            </a:r>
            <a:r>
              <a:rPr lang="en"/>
              <a:t>, </a:t>
            </a:r>
            <a:r>
              <a:rPr i="1" lang="en"/>
              <a:t>q</a:t>
            </a:r>
            <a:endParaRPr i="1"/>
          </a:p>
        </p:txBody>
      </p:sp>
      <p:pic>
        <p:nvPicPr>
          <p:cNvPr id="202" name="Google Shape;202;p35"/>
          <p:cNvPicPr preferRelativeResize="0"/>
          <p:nvPr/>
        </p:nvPicPr>
        <p:blipFill>
          <a:blip r:embed="rId3">
            <a:alphaModFix/>
          </a:blip>
          <a:stretch>
            <a:fillRect/>
          </a:stretch>
        </p:blipFill>
        <p:spPr>
          <a:xfrm>
            <a:off x="575650" y="637275"/>
            <a:ext cx="6223750" cy="2136400"/>
          </a:xfrm>
          <a:prstGeom prst="rect">
            <a:avLst/>
          </a:prstGeom>
          <a:noFill/>
          <a:ln>
            <a:noFill/>
          </a:ln>
        </p:spPr>
      </p:pic>
      <p:pic>
        <p:nvPicPr>
          <p:cNvPr id="203" name="Google Shape;203;p35"/>
          <p:cNvPicPr preferRelativeResize="0"/>
          <p:nvPr/>
        </p:nvPicPr>
        <p:blipFill>
          <a:blip r:embed="rId4">
            <a:alphaModFix/>
          </a:blip>
          <a:stretch>
            <a:fillRect/>
          </a:stretch>
        </p:blipFill>
        <p:spPr>
          <a:xfrm>
            <a:off x="1305658" y="2773675"/>
            <a:ext cx="5493741" cy="199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354350" y="202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Áp dụng ARIMA vào việc dự đoán</a:t>
            </a:r>
            <a:endParaRPr/>
          </a:p>
        </p:txBody>
      </p:sp>
      <p:pic>
        <p:nvPicPr>
          <p:cNvPr id="209" name="Google Shape;209;p36"/>
          <p:cNvPicPr preferRelativeResize="0"/>
          <p:nvPr/>
        </p:nvPicPr>
        <p:blipFill>
          <a:blip r:embed="rId3">
            <a:alphaModFix/>
          </a:blip>
          <a:stretch>
            <a:fillRect/>
          </a:stretch>
        </p:blipFill>
        <p:spPr>
          <a:xfrm>
            <a:off x="732463" y="1257975"/>
            <a:ext cx="7764374" cy="2477425"/>
          </a:xfrm>
          <a:prstGeom prst="rect">
            <a:avLst/>
          </a:prstGeom>
          <a:noFill/>
          <a:ln>
            <a:noFill/>
          </a:ln>
        </p:spPr>
      </p:pic>
      <p:sp>
        <p:nvSpPr>
          <p:cNvPr id="210" name="Google Shape;210;p36"/>
          <p:cNvSpPr txBox="1"/>
          <p:nvPr/>
        </p:nvSpPr>
        <p:spPr>
          <a:xfrm>
            <a:off x="3420950" y="939475"/>
            <a:ext cx="238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t>BVH</a:t>
            </a:r>
            <a:endParaRPr i="1"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170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Áp dụng ARIMA vào việc dự đoán</a:t>
            </a:r>
            <a:endParaRPr/>
          </a:p>
        </p:txBody>
      </p:sp>
      <p:sp>
        <p:nvSpPr>
          <p:cNvPr id="216" name="Google Shape;216;p37"/>
          <p:cNvSpPr txBox="1"/>
          <p:nvPr/>
        </p:nvSpPr>
        <p:spPr>
          <a:xfrm>
            <a:off x="3420950" y="939475"/>
            <a:ext cx="238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t>BID</a:t>
            </a:r>
            <a:endParaRPr i="1" sz="1700"/>
          </a:p>
        </p:txBody>
      </p:sp>
      <p:pic>
        <p:nvPicPr>
          <p:cNvPr id="217" name="Google Shape;217;p37"/>
          <p:cNvPicPr preferRelativeResize="0"/>
          <p:nvPr/>
        </p:nvPicPr>
        <p:blipFill>
          <a:blip r:embed="rId3">
            <a:alphaModFix/>
          </a:blip>
          <a:stretch>
            <a:fillRect/>
          </a:stretch>
        </p:blipFill>
        <p:spPr>
          <a:xfrm>
            <a:off x="762724" y="1334113"/>
            <a:ext cx="7703849" cy="247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170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Áp dụng ARIMA vào việc dự đoán</a:t>
            </a:r>
            <a:endParaRPr/>
          </a:p>
        </p:txBody>
      </p:sp>
      <p:sp>
        <p:nvSpPr>
          <p:cNvPr id="223" name="Google Shape;223;p38"/>
          <p:cNvSpPr txBox="1"/>
          <p:nvPr/>
        </p:nvSpPr>
        <p:spPr>
          <a:xfrm>
            <a:off x="3420950" y="939475"/>
            <a:ext cx="238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t>ACB</a:t>
            </a:r>
            <a:endParaRPr i="1" sz="1700"/>
          </a:p>
        </p:txBody>
      </p:sp>
      <p:pic>
        <p:nvPicPr>
          <p:cNvPr id="224" name="Google Shape;224;p38"/>
          <p:cNvPicPr preferRelativeResize="0"/>
          <p:nvPr/>
        </p:nvPicPr>
        <p:blipFill>
          <a:blip r:embed="rId3">
            <a:alphaModFix/>
          </a:blip>
          <a:stretch>
            <a:fillRect/>
          </a:stretch>
        </p:blipFill>
        <p:spPr>
          <a:xfrm>
            <a:off x="788350" y="1374613"/>
            <a:ext cx="7567301" cy="239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54350" y="12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Áp dụng ARIMA vào việc dự đoán</a:t>
            </a:r>
            <a:endParaRPr/>
          </a:p>
        </p:txBody>
      </p:sp>
      <p:sp>
        <p:nvSpPr>
          <p:cNvPr id="230" name="Google Shape;230;p39"/>
          <p:cNvSpPr txBox="1"/>
          <p:nvPr/>
        </p:nvSpPr>
        <p:spPr>
          <a:xfrm>
            <a:off x="3420950" y="939475"/>
            <a:ext cx="238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t>CTG</a:t>
            </a:r>
            <a:endParaRPr i="1" sz="1700"/>
          </a:p>
        </p:txBody>
      </p:sp>
      <p:pic>
        <p:nvPicPr>
          <p:cNvPr id="231" name="Google Shape;231;p39"/>
          <p:cNvPicPr preferRelativeResize="0"/>
          <p:nvPr/>
        </p:nvPicPr>
        <p:blipFill>
          <a:blip r:embed="rId3">
            <a:alphaModFix/>
          </a:blip>
          <a:stretch>
            <a:fillRect/>
          </a:stretch>
        </p:blipFill>
        <p:spPr>
          <a:xfrm>
            <a:off x="671875" y="1298413"/>
            <a:ext cx="7885549" cy="2546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0"/>
          <p:cNvSpPr txBox="1"/>
          <p:nvPr>
            <p:ph type="title"/>
          </p:nvPr>
        </p:nvSpPr>
        <p:spPr>
          <a:xfrm>
            <a:off x="354350" y="18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Áp dụng ARIMA vào việc dự đoán</a:t>
            </a:r>
            <a:endParaRPr/>
          </a:p>
        </p:txBody>
      </p:sp>
      <p:sp>
        <p:nvSpPr>
          <p:cNvPr id="237" name="Google Shape;237;p40"/>
          <p:cNvSpPr txBox="1"/>
          <p:nvPr/>
        </p:nvSpPr>
        <p:spPr>
          <a:xfrm>
            <a:off x="3420950" y="1024725"/>
            <a:ext cx="2387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700"/>
              <a:t>FPT</a:t>
            </a:r>
            <a:endParaRPr i="1" sz="1700"/>
          </a:p>
        </p:txBody>
      </p:sp>
      <p:pic>
        <p:nvPicPr>
          <p:cNvPr id="238" name="Google Shape;238;p40"/>
          <p:cNvPicPr preferRelativeResize="0"/>
          <p:nvPr/>
        </p:nvPicPr>
        <p:blipFill>
          <a:blip r:embed="rId3">
            <a:alphaModFix/>
          </a:blip>
          <a:stretch>
            <a:fillRect/>
          </a:stretch>
        </p:blipFill>
        <p:spPr>
          <a:xfrm>
            <a:off x="732449" y="1359963"/>
            <a:ext cx="7764400" cy="2423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Mô hình SVR</a:t>
            </a:r>
            <a:endParaRPr sz="35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Tổng quan đề tài</a:t>
            </a:r>
            <a:endParaRPr sz="352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116">
                <a:highlight>
                  <a:srgbClr val="FFFFFF"/>
                </a:highlight>
              </a:rPr>
              <a:t>Giới thiệu mô hình</a:t>
            </a:r>
            <a:endParaRPr b="1" sz="3466"/>
          </a:p>
        </p:txBody>
      </p:sp>
      <p:sp>
        <p:nvSpPr>
          <p:cNvPr id="249" name="Google Shape;249;p42"/>
          <p:cNvSpPr txBox="1"/>
          <p:nvPr/>
        </p:nvSpPr>
        <p:spPr>
          <a:xfrm>
            <a:off x="887850" y="953425"/>
            <a:ext cx="7368300" cy="92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50">
                <a:solidFill>
                  <a:schemeClr val="dk1"/>
                </a:solidFill>
                <a:highlight>
                  <a:srgbClr val="FFFFFF"/>
                </a:highlight>
              </a:rPr>
              <a:t>Mô hình </a:t>
            </a:r>
            <a:r>
              <a:rPr b="1" lang="en" sz="1450">
                <a:solidFill>
                  <a:schemeClr val="dk1"/>
                </a:solidFill>
                <a:highlight>
                  <a:srgbClr val="FFFFFF"/>
                </a:highlight>
              </a:rPr>
              <a:t>Support Vector Regression - SVR</a:t>
            </a:r>
            <a:r>
              <a:rPr lang="en" sz="1450">
                <a:solidFill>
                  <a:schemeClr val="dk1"/>
                </a:solidFill>
                <a:highlight>
                  <a:srgbClr val="FFFFFF"/>
                </a:highlight>
              </a:rPr>
              <a:t> được tạo ra dựa trên ý tưởng từ mô hình Support Vector Machine - SVM. Mục tiêu của SVR là tìm được một siêu phẳng chứa</a:t>
            </a:r>
            <a:r>
              <a:rPr lang="en" sz="1100">
                <a:solidFill>
                  <a:schemeClr val="dk1"/>
                </a:solidFill>
              </a:rPr>
              <a:t> </a:t>
            </a:r>
            <a:r>
              <a:rPr lang="en" sz="1450">
                <a:solidFill>
                  <a:schemeClr val="dk1"/>
                </a:solidFill>
                <a:highlight>
                  <a:srgbClr val="FFFFFF"/>
                </a:highlight>
              </a:rPr>
              <a:t>được tối đa các training observation trong giới hạn margin </a:t>
            </a:r>
            <a:r>
              <a:rPr b="1" lang="en" sz="1450">
                <a:solidFill>
                  <a:schemeClr val="dk1"/>
                </a:solidFill>
                <a:highlight>
                  <a:srgbClr val="FFFFFF"/>
                </a:highlight>
              </a:rPr>
              <a:t>ε </a:t>
            </a:r>
            <a:r>
              <a:rPr lang="en" sz="1450">
                <a:solidFill>
                  <a:schemeClr val="dk1"/>
                </a:solidFill>
                <a:highlight>
                  <a:srgbClr val="FFFFFF"/>
                </a:highlight>
              </a:rPr>
              <a:t>(tolerance level)</a:t>
            </a:r>
            <a:endParaRPr sz="1450">
              <a:solidFill>
                <a:schemeClr val="dk1"/>
              </a:solidFill>
              <a:highlight>
                <a:srgbClr val="FFFFFF"/>
              </a:highlight>
            </a:endParaRPr>
          </a:p>
        </p:txBody>
      </p:sp>
      <p:pic>
        <p:nvPicPr>
          <p:cNvPr id="250" name="Google Shape;250;p42"/>
          <p:cNvPicPr preferRelativeResize="0"/>
          <p:nvPr/>
        </p:nvPicPr>
        <p:blipFill>
          <a:blip r:embed="rId3">
            <a:alphaModFix/>
          </a:blip>
          <a:stretch>
            <a:fillRect/>
          </a:stretch>
        </p:blipFill>
        <p:spPr>
          <a:xfrm>
            <a:off x="2059275" y="2134000"/>
            <a:ext cx="4832219" cy="270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271463" y="20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50">
                <a:highlight>
                  <a:srgbClr val="FFFFFF"/>
                </a:highlight>
              </a:rPr>
              <a:t>Bài toán tối ưu trong SVR</a:t>
            </a:r>
            <a:endParaRPr b="1" sz="3766"/>
          </a:p>
        </p:txBody>
      </p:sp>
      <p:pic>
        <p:nvPicPr>
          <p:cNvPr id="256" name="Google Shape;256;p43"/>
          <p:cNvPicPr preferRelativeResize="0"/>
          <p:nvPr/>
        </p:nvPicPr>
        <p:blipFill>
          <a:blip r:embed="rId3">
            <a:alphaModFix/>
          </a:blip>
          <a:stretch>
            <a:fillRect/>
          </a:stretch>
        </p:blipFill>
        <p:spPr>
          <a:xfrm>
            <a:off x="756275" y="775175"/>
            <a:ext cx="7822827" cy="570700"/>
          </a:xfrm>
          <a:prstGeom prst="rect">
            <a:avLst/>
          </a:prstGeom>
          <a:noFill/>
          <a:ln>
            <a:noFill/>
          </a:ln>
        </p:spPr>
      </p:pic>
      <p:pic>
        <p:nvPicPr>
          <p:cNvPr id="257" name="Google Shape;257;p43"/>
          <p:cNvPicPr preferRelativeResize="0"/>
          <p:nvPr/>
        </p:nvPicPr>
        <p:blipFill>
          <a:blip r:embed="rId4">
            <a:alphaModFix/>
          </a:blip>
          <a:stretch>
            <a:fillRect/>
          </a:stretch>
        </p:blipFill>
        <p:spPr>
          <a:xfrm>
            <a:off x="696450" y="2057650"/>
            <a:ext cx="1508401" cy="349036"/>
          </a:xfrm>
          <a:prstGeom prst="rect">
            <a:avLst/>
          </a:prstGeom>
          <a:noFill/>
          <a:ln>
            <a:noFill/>
          </a:ln>
        </p:spPr>
      </p:pic>
      <p:pic>
        <p:nvPicPr>
          <p:cNvPr id="258" name="Google Shape;258;p43"/>
          <p:cNvPicPr preferRelativeResize="0"/>
          <p:nvPr/>
        </p:nvPicPr>
        <p:blipFill>
          <a:blip r:embed="rId5">
            <a:alphaModFix/>
          </a:blip>
          <a:stretch>
            <a:fillRect/>
          </a:stretch>
        </p:blipFill>
        <p:spPr>
          <a:xfrm>
            <a:off x="696450" y="2542463"/>
            <a:ext cx="1467067" cy="431767"/>
          </a:xfrm>
          <a:prstGeom prst="rect">
            <a:avLst/>
          </a:prstGeom>
          <a:noFill/>
          <a:ln>
            <a:noFill/>
          </a:ln>
        </p:spPr>
      </p:pic>
      <p:pic>
        <p:nvPicPr>
          <p:cNvPr id="259" name="Google Shape;259;p43"/>
          <p:cNvPicPr preferRelativeResize="0"/>
          <p:nvPr/>
        </p:nvPicPr>
        <p:blipFill>
          <a:blip r:embed="rId6">
            <a:alphaModFix/>
          </a:blip>
          <a:stretch>
            <a:fillRect/>
          </a:stretch>
        </p:blipFill>
        <p:spPr>
          <a:xfrm>
            <a:off x="2600709" y="1913900"/>
            <a:ext cx="1075457" cy="636553"/>
          </a:xfrm>
          <a:prstGeom prst="rect">
            <a:avLst/>
          </a:prstGeom>
          <a:noFill/>
          <a:ln>
            <a:noFill/>
          </a:ln>
        </p:spPr>
      </p:pic>
      <p:pic>
        <p:nvPicPr>
          <p:cNvPr id="260" name="Google Shape;260;p43"/>
          <p:cNvPicPr preferRelativeResize="0"/>
          <p:nvPr/>
        </p:nvPicPr>
        <p:blipFill>
          <a:blip r:embed="rId7">
            <a:alphaModFix/>
          </a:blip>
          <a:stretch>
            <a:fillRect/>
          </a:stretch>
        </p:blipFill>
        <p:spPr>
          <a:xfrm>
            <a:off x="2309219" y="2550444"/>
            <a:ext cx="1563082" cy="570706"/>
          </a:xfrm>
          <a:prstGeom prst="rect">
            <a:avLst/>
          </a:prstGeom>
          <a:noFill/>
          <a:ln>
            <a:noFill/>
          </a:ln>
        </p:spPr>
      </p:pic>
      <p:pic>
        <p:nvPicPr>
          <p:cNvPr id="261" name="Google Shape;261;p43"/>
          <p:cNvPicPr preferRelativeResize="0"/>
          <p:nvPr/>
        </p:nvPicPr>
        <p:blipFill>
          <a:blip r:embed="rId8">
            <a:alphaModFix/>
          </a:blip>
          <a:stretch>
            <a:fillRect/>
          </a:stretch>
        </p:blipFill>
        <p:spPr>
          <a:xfrm>
            <a:off x="4229350" y="1345874"/>
            <a:ext cx="4220076" cy="2771009"/>
          </a:xfrm>
          <a:prstGeom prst="rect">
            <a:avLst/>
          </a:prstGeom>
          <a:noFill/>
          <a:ln>
            <a:noFill/>
          </a:ln>
        </p:spPr>
      </p:pic>
      <p:pic>
        <p:nvPicPr>
          <p:cNvPr id="262" name="Google Shape;262;p43"/>
          <p:cNvPicPr preferRelativeResize="0"/>
          <p:nvPr/>
        </p:nvPicPr>
        <p:blipFill>
          <a:blip r:embed="rId9">
            <a:alphaModFix/>
          </a:blip>
          <a:stretch>
            <a:fillRect/>
          </a:stretch>
        </p:blipFill>
        <p:spPr>
          <a:xfrm>
            <a:off x="756284" y="4259874"/>
            <a:ext cx="7550976" cy="570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nvSpPr>
        <p:spPr>
          <a:xfrm>
            <a:off x="234200" y="83625"/>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Soft margin</a:t>
            </a:r>
            <a:endParaRPr b="1"/>
          </a:p>
        </p:txBody>
      </p:sp>
      <p:sp>
        <p:nvSpPr>
          <p:cNvPr id="268" name="Google Shape;268;p44"/>
          <p:cNvSpPr txBox="1"/>
          <p:nvPr/>
        </p:nvSpPr>
        <p:spPr>
          <a:xfrm>
            <a:off x="443275" y="553125"/>
            <a:ext cx="8355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Từ các ràng buộc của bài toán tối ưu trên, dễ thấy rằng tất cả mọi quan sát không được</a:t>
            </a:r>
            <a:r>
              <a:rPr lang="en">
                <a:solidFill>
                  <a:schemeClr val="dk1"/>
                </a:solidFill>
              </a:rPr>
              <a:t> </a:t>
            </a:r>
            <a:r>
              <a:rPr lang="en">
                <a:solidFill>
                  <a:schemeClr val="dk1"/>
                </a:solidFill>
                <a:highlight>
                  <a:srgbClr val="FFFFFF"/>
                </a:highlight>
              </a:rPr>
              <a:t>nằm ngoài margin, và nó tương tự với trường hợp hard margin trong bài toán phân loại của SVM. Bài toán tối ưu này đôi khi sẽ không thể tìm ra được lời giải, vì vậy ý tưởng sẽ là sử dụng soft margin để thay thế.</a:t>
            </a:r>
            <a:endParaRPr>
              <a:solidFill>
                <a:schemeClr val="dk1"/>
              </a:solidFill>
              <a:highlight>
                <a:srgbClr val="FFFFFF"/>
              </a:highlight>
            </a:endParaRPr>
          </a:p>
        </p:txBody>
      </p:sp>
      <p:pic>
        <p:nvPicPr>
          <p:cNvPr id="269" name="Google Shape;269;p44"/>
          <p:cNvPicPr preferRelativeResize="0"/>
          <p:nvPr/>
        </p:nvPicPr>
        <p:blipFill>
          <a:blip r:embed="rId3">
            <a:alphaModFix/>
          </a:blip>
          <a:stretch>
            <a:fillRect/>
          </a:stretch>
        </p:blipFill>
        <p:spPr>
          <a:xfrm>
            <a:off x="366262" y="1692800"/>
            <a:ext cx="2735875" cy="2547451"/>
          </a:xfrm>
          <a:prstGeom prst="rect">
            <a:avLst/>
          </a:prstGeom>
          <a:noFill/>
          <a:ln>
            <a:noFill/>
          </a:ln>
        </p:spPr>
      </p:pic>
      <p:sp>
        <p:nvSpPr>
          <p:cNvPr id="270" name="Google Shape;270;p44"/>
          <p:cNvSpPr txBox="1"/>
          <p:nvPr/>
        </p:nvSpPr>
        <p:spPr>
          <a:xfrm>
            <a:off x="3562825" y="1747975"/>
            <a:ext cx="49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highlight>
                  <a:srgbClr val="FFFFFF"/>
                </a:highlight>
              </a:rPr>
              <a:t>Trong trường hợp này, bài toán tối ưu của SVR sẽ trở thành:</a:t>
            </a:r>
            <a:endParaRPr/>
          </a:p>
        </p:txBody>
      </p:sp>
      <p:pic>
        <p:nvPicPr>
          <p:cNvPr id="271" name="Google Shape;271;p44"/>
          <p:cNvPicPr preferRelativeResize="0"/>
          <p:nvPr/>
        </p:nvPicPr>
        <p:blipFill>
          <a:blip r:embed="rId4">
            <a:alphaModFix/>
          </a:blip>
          <a:stretch>
            <a:fillRect/>
          </a:stretch>
        </p:blipFill>
        <p:spPr>
          <a:xfrm>
            <a:off x="3798200" y="2356850"/>
            <a:ext cx="1027525" cy="212800"/>
          </a:xfrm>
          <a:prstGeom prst="rect">
            <a:avLst/>
          </a:prstGeom>
          <a:noFill/>
          <a:ln>
            <a:noFill/>
          </a:ln>
        </p:spPr>
      </p:pic>
      <p:pic>
        <p:nvPicPr>
          <p:cNvPr id="272" name="Google Shape;272;p44"/>
          <p:cNvPicPr preferRelativeResize="0"/>
          <p:nvPr/>
        </p:nvPicPr>
        <p:blipFill>
          <a:blip r:embed="rId5">
            <a:alphaModFix/>
          </a:blip>
          <a:stretch>
            <a:fillRect/>
          </a:stretch>
        </p:blipFill>
        <p:spPr>
          <a:xfrm>
            <a:off x="5122549" y="2187950"/>
            <a:ext cx="2253050" cy="605450"/>
          </a:xfrm>
          <a:prstGeom prst="rect">
            <a:avLst/>
          </a:prstGeom>
          <a:noFill/>
          <a:ln>
            <a:noFill/>
          </a:ln>
        </p:spPr>
      </p:pic>
      <p:pic>
        <p:nvPicPr>
          <p:cNvPr id="273" name="Google Shape;273;p44"/>
          <p:cNvPicPr preferRelativeResize="0"/>
          <p:nvPr/>
        </p:nvPicPr>
        <p:blipFill>
          <a:blip r:embed="rId6">
            <a:alphaModFix/>
          </a:blip>
          <a:stretch>
            <a:fillRect/>
          </a:stretch>
        </p:blipFill>
        <p:spPr>
          <a:xfrm>
            <a:off x="3789500" y="3049875"/>
            <a:ext cx="1044954" cy="212800"/>
          </a:xfrm>
          <a:prstGeom prst="rect">
            <a:avLst/>
          </a:prstGeom>
          <a:noFill/>
          <a:ln>
            <a:noFill/>
          </a:ln>
        </p:spPr>
      </p:pic>
      <p:pic>
        <p:nvPicPr>
          <p:cNvPr id="274" name="Google Shape;274;p44"/>
          <p:cNvPicPr preferRelativeResize="0"/>
          <p:nvPr/>
        </p:nvPicPr>
        <p:blipFill>
          <a:blip r:embed="rId7">
            <a:alphaModFix/>
          </a:blip>
          <a:stretch>
            <a:fillRect/>
          </a:stretch>
        </p:blipFill>
        <p:spPr>
          <a:xfrm>
            <a:off x="5271400" y="2966225"/>
            <a:ext cx="1952775" cy="79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nvSpPr>
        <p:spPr>
          <a:xfrm>
            <a:off x="284350" y="158900"/>
            <a:ext cx="51519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Các loại hàm kernel - </a:t>
            </a:r>
            <a:r>
              <a:rPr b="1" lang="en" sz="1850">
                <a:solidFill>
                  <a:schemeClr val="dk1"/>
                </a:solidFill>
                <a:highlight>
                  <a:srgbClr val="FFFFFF"/>
                </a:highlight>
              </a:rPr>
              <a:t>Linear kernel</a:t>
            </a:r>
            <a:endParaRPr b="1"/>
          </a:p>
        </p:txBody>
      </p:sp>
      <p:pic>
        <p:nvPicPr>
          <p:cNvPr id="280" name="Google Shape;280;p45"/>
          <p:cNvPicPr preferRelativeResize="0"/>
          <p:nvPr/>
        </p:nvPicPr>
        <p:blipFill>
          <a:blip r:embed="rId3">
            <a:alphaModFix/>
          </a:blip>
          <a:stretch>
            <a:fillRect/>
          </a:stretch>
        </p:blipFill>
        <p:spPr>
          <a:xfrm>
            <a:off x="553375" y="1857225"/>
            <a:ext cx="8037252" cy="1429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nvSpPr>
        <p:spPr>
          <a:xfrm>
            <a:off x="284350" y="158900"/>
            <a:ext cx="515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highlight>
                  <a:srgbClr val="FFFFFF"/>
                </a:highlight>
              </a:rPr>
              <a:t>Các loại hàm kernel - </a:t>
            </a:r>
            <a:r>
              <a:rPr b="1" lang="en" sz="1800">
                <a:solidFill>
                  <a:schemeClr val="dk1"/>
                </a:solidFill>
                <a:highlight>
                  <a:srgbClr val="FFFFFF"/>
                </a:highlight>
              </a:rPr>
              <a:t>Polynomial kernel</a:t>
            </a:r>
            <a:endParaRPr b="1" sz="1800"/>
          </a:p>
        </p:txBody>
      </p:sp>
      <p:pic>
        <p:nvPicPr>
          <p:cNvPr id="286" name="Google Shape;286;p46"/>
          <p:cNvPicPr preferRelativeResize="0"/>
          <p:nvPr/>
        </p:nvPicPr>
        <p:blipFill>
          <a:blip r:embed="rId3">
            <a:alphaModFix/>
          </a:blip>
          <a:stretch>
            <a:fillRect/>
          </a:stretch>
        </p:blipFill>
        <p:spPr>
          <a:xfrm>
            <a:off x="579400" y="1473725"/>
            <a:ext cx="7985199" cy="2196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nvSpPr>
        <p:spPr>
          <a:xfrm>
            <a:off x="184000" y="250900"/>
            <a:ext cx="83133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Các loại hàm kernel - </a:t>
            </a:r>
            <a:r>
              <a:rPr b="1" lang="en" sz="1850">
                <a:solidFill>
                  <a:schemeClr val="dk1"/>
                </a:solidFill>
                <a:highlight>
                  <a:srgbClr val="FFFFFF"/>
                </a:highlight>
              </a:rPr>
              <a:t>Radial Basic Function kernel (RBF kernel)</a:t>
            </a:r>
            <a:endParaRPr b="1">
              <a:solidFill>
                <a:schemeClr val="dk1"/>
              </a:solidFill>
            </a:endParaRPr>
          </a:p>
        </p:txBody>
      </p:sp>
      <p:pic>
        <p:nvPicPr>
          <p:cNvPr id="292" name="Google Shape;292;p47"/>
          <p:cNvPicPr preferRelativeResize="0"/>
          <p:nvPr/>
        </p:nvPicPr>
        <p:blipFill>
          <a:blip r:embed="rId3">
            <a:alphaModFix/>
          </a:blip>
          <a:stretch>
            <a:fillRect/>
          </a:stretch>
        </p:blipFill>
        <p:spPr>
          <a:xfrm>
            <a:off x="511913" y="1606075"/>
            <a:ext cx="8120173" cy="1931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nvSpPr>
        <p:spPr>
          <a:xfrm>
            <a:off x="401450" y="250925"/>
            <a:ext cx="74937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Áp dụng mô hình SVR vào dự đoán giá chứng khoán</a:t>
            </a:r>
            <a:endParaRPr b="1"/>
          </a:p>
        </p:txBody>
      </p:sp>
      <p:pic>
        <p:nvPicPr>
          <p:cNvPr id="298" name="Google Shape;298;p48"/>
          <p:cNvPicPr preferRelativeResize="0"/>
          <p:nvPr/>
        </p:nvPicPr>
        <p:blipFill>
          <a:blip r:embed="rId3">
            <a:alphaModFix/>
          </a:blip>
          <a:stretch>
            <a:fillRect/>
          </a:stretch>
        </p:blipFill>
        <p:spPr>
          <a:xfrm>
            <a:off x="623500" y="1007250"/>
            <a:ext cx="7897001" cy="312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a:t>
            </a:r>
            <a:r>
              <a:rPr b="1" lang="en" sz="1850">
                <a:solidFill>
                  <a:schemeClr val="dk1"/>
                </a:solidFill>
                <a:highlight>
                  <a:srgbClr val="FFFFFF"/>
                </a:highlight>
              </a:rPr>
              <a:t>Dự đoán cho BVH</a:t>
            </a:r>
            <a:endParaRPr b="1"/>
          </a:p>
        </p:txBody>
      </p:sp>
      <p:pic>
        <p:nvPicPr>
          <p:cNvPr id="304" name="Google Shape;304;p49"/>
          <p:cNvPicPr preferRelativeResize="0"/>
          <p:nvPr/>
        </p:nvPicPr>
        <p:blipFill>
          <a:blip r:embed="rId3">
            <a:alphaModFix/>
          </a:blip>
          <a:stretch>
            <a:fillRect/>
          </a:stretch>
        </p:blipFill>
        <p:spPr>
          <a:xfrm>
            <a:off x="1730200" y="1119353"/>
            <a:ext cx="5683600" cy="2904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BVH</a:t>
            </a:r>
            <a:endParaRPr b="1"/>
          </a:p>
        </p:txBody>
      </p:sp>
      <p:pic>
        <p:nvPicPr>
          <p:cNvPr id="310" name="Google Shape;310;p50"/>
          <p:cNvPicPr preferRelativeResize="0"/>
          <p:nvPr/>
        </p:nvPicPr>
        <p:blipFill>
          <a:blip r:embed="rId3">
            <a:alphaModFix/>
          </a:blip>
          <a:stretch>
            <a:fillRect/>
          </a:stretch>
        </p:blipFill>
        <p:spPr>
          <a:xfrm>
            <a:off x="648463" y="797550"/>
            <a:ext cx="7847066" cy="4093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BID</a:t>
            </a:r>
            <a:endParaRPr b="1"/>
          </a:p>
        </p:txBody>
      </p:sp>
      <p:pic>
        <p:nvPicPr>
          <p:cNvPr id="316" name="Google Shape;316;p51"/>
          <p:cNvPicPr preferRelativeResize="0"/>
          <p:nvPr/>
        </p:nvPicPr>
        <p:blipFill>
          <a:blip r:embed="rId3">
            <a:alphaModFix/>
          </a:blip>
          <a:stretch>
            <a:fillRect/>
          </a:stretch>
        </p:blipFill>
        <p:spPr>
          <a:xfrm>
            <a:off x="1632063" y="1084575"/>
            <a:ext cx="5879874" cy="2974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1891438" y="230050"/>
            <a:ext cx="5361124" cy="4286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BID</a:t>
            </a:r>
            <a:endParaRPr b="1"/>
          </a:p>
        </p:txBody>
      </p:sp>
      <p:pic>
        <p:nvPicPr>
          <p:cNvPr id="322" name="Google Shape;322;p52"/>
          <p:cNvPicPr preferRelativeResize="0"/>
          <p:nvPr/>
        </p:nvPicPr>
        <p:blipFill>
          <a:blip r:embed="rId3">
            <a:alphaModFix/>
          </a:blip>
          <a:stretch>
            <a:fillRect/>
          </a:stretch>
        </p:blipFill>
        <p:spPr>
          <a:xfrm>
            <a:off x="503650" y="872825"/>
            <a:ext cx="7927795" cy="2606349"/>
          </a:xfrm>
          <a:prstGeom prst="rect">
            <a:avLst/>
          </a:prstGeom>
          <a:noFill/>
          <a:ln>
            <a:noFill/>
          </a:ln>
        </p:spPr>
      </p:pic>
      <p:pic>
        <p:nvPicPr>
          <p:cNvPr id="323" name="Google Shape;323;p52"/>
          <p:cNvPicPr preferRelativeResize="0"/>
          <p:nvPr/>
        </p:nvPicPr>
        <p:blipFill>
          <a:blip r:embed="rId4">
            <a:alphaModFix/>
          </a:blip>
          <a:stretch>
            <a:fillRect/>
          </a:stretch>
        </p:blipFill>
        <p:spPr>
          <a:xfrm>
            <a:off x="2787900" y="3479175"/>
            <a:ext cx="3568200" cy="134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ACB</a:t>
            </a:r>
            <a:endParaRPr b="1"/>
          </a:p>
        </p:txBody>
      </p:sp>
      <p:pic>
        <p:nvPicPr>
          <p:cNvPr id="329" name="Google Shape;329;p53"/>
          <p:cNvPicPr preferRelativeResize="0"/>
          <p:nvPr/>
        </p:nvPicPr>
        <p:blipFill>
          <a:blip r:embed="rId3">
            <a:alphaModFix/>
          </a:blip>
          <a:stretch>
            <a:fillRect/>
          </a:stretch>
        </p:blipFill>
        <p:spPr>
          <a:xfrm>
            <a:off x="1156475" y="819400"/>
            <a:ext cx="6831050" cy="3504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ACB</a:t>
            </a:r>
            <a:endParaRPr b="1"/>
          </a:p>
        </p:txBody>
      </p:sp>
      <p:pic>
        <p:nvPicPr>
          <p:cNvPr id="335" name="Google Shape;335;p54"/>
          <p:cNvPicPr preferRelativeResize="0"/>
          <p:nvPr/>
        </p:nvPicPr>
        <p:blipFill>
          <a:blip r:embed="rId3">
            <a:alphaModFix/>
          </a:blip>
          <a:stretch>
            <a:fillRect/>
          </a:stretch>
        </p:blipFill>
        <p:spPr>
          <a:xfrm>
            <a:off x="619275" y="709150"/>
            <a:ext cx="7905450" cy="40931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CTG</a:t>
            </a:r>
            <a:endParaRPr b="1"/>
          </a:p>
        </p:txBody>
      </p:sp>
      <p:pic>
        <p:nvPicPr>
          <p:cNvPr id="341" name="Google Shape;341;p55"/>
          <p:cNvPicPr preferRelativeResize="0"/>
          <p:nvPr/>
        </p:nvPicPr>
        <p:blipFill>
          <a:blip r:embed="rId3">
            <a:alphaModFix/>
          </a:blip>
          <a:stretch>
            <a:fillRect/>
          </a:stretch>
        </p:blipFill>
        <p:spPr>
          <a:xfrm>
            <a:off x="1626250" y="1054712"/>
            <a:ext cx="5891500" cy="3034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CTG</a:t>
            </a:r>
            <a:endParaRPr b="1"/>
          </a:p>
        </p:txBody>
      </p:sp>
      <p:pic>
        <p:nvPicPr>
          <p:cNvPr id="347" name="Google Shape;347;p56"/>
          <p:cNvPicPr preferRelativeResize="0"/>
          <p:nvPr/>
        </p:nvPicPr>
        <p:blipFill>
          <a:blip r:embed="rId3">
            <a:alphaModFix/>
          </a:blip>
          <a:stretch>
            <a:fillRect/>
          </a:stretch>
        </p:blipFill>
        <p:spPr>
          <a:xfrm>
            <a:off x="635400" y="745500"/>
            <a:ext cx="7873210" cy="40931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FPT</a:t>
            </a:r>
            <a:endParaRPr b="1"/>
          </a:p>
        </p:txBody>
      </p:sp>
      <p:pic>
        <p:nvPicPr>
          <p:cNvPr id="353" name="Google Shape;353;p57"/>
          <p:cNvPicPr preferRelativeResize="0"/>
          <p:nvPr/>
        </p:nvPicPr>
        <p:blipFill>
          <a:blip r:embed="rId3">
            <a:alphaModFix/>
          </a:blip>
          <a:stretch>
            <a:fillRect/>
          </a:stretch>
        </p:blipFill>
        <p:spPr>
          <a:xfrm>
            <a:off x="1318238" y="922437"/>
            <a:ext cx="6507524" cy="3298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nvSpPr>
        <p:spPr>
          <a:xfrm>
            <a:off x="543625" y="276000"/>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SVR - Dự đoán cho </a:t>
            </a:r>
            <a:r>
              <a:rPr b="1" lang="en" sz="1850">
                <a:solidFill>
                  <a:schemeClr val="dk1"/>
                </a:solidFill>
                <a:highlight>
                  <a:srgbClr val="FFFFFF"/>
                </a:highlight>
              </a:rPr>
              <a:t>FPT</a:t>
            </a:r>
            <a:endParaRPr b="1"/>
          </a:p>
        </p:txBody>
      </p:sp>
      <p:pic>
        <p:nvPicPr>
          <p:cNvPr id="359" name="Google Shape;359;p58"/>
          <p:cNvPicPr preferRelativeResize="0"/>
          <p:nvPr/>
        </p:nvPicPr>
        <p:blipFill>
          <a:blip r:embed="rId3">
            <a:alphaModFix/>
          </a:blip>
          <a:stretch>
            <a:fillRect/>
          </a:stretch>
        </p:blipFill>
        <p:spPr>
          <a:xfrm>
            <a:off x="626850" y="745500"/>
            <a:ext cx="7890295" cy="40931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63" name="Shape 363"/>
        <p:cNvGrpSpPr/>
        <p:nvPr/>
      </p:nvGrpSpPr>
      <p:grpSpPr>
        <a:xfrm>
          <a:off x="0" y="0"/>
          <a:ext cx="0" cy="0"/>
          <a:chOff x="0" y="0"/>
          <a:chExt cx="0" cy="0"/>
        </a:xfrm>
      </p:grpSpPr>
      <p:sp>
        <p:nvSpPr>
          <p:cNvPr id="364" name="Google Shape;364;p59"/>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Mô hình Baseline</a:t>
            </a:r>
            <a:endParaRPr sz="352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Mô hình One-Step Ahead thông qua việc trung bình giá</a:t>
            </a:r>
            <a:endParaRPr sz="2900"/>
          </a:p>
        </p:txBody>
      </p:sp>
      <p:sp>
        <p:nvSpPr>
          <p:cNvPr id="370" name="Google Shape;370;p60"/>
          <p:cNvSpPr txBox="1"/>
          <p:nvPr>
            <p:ph idx="1" type="body"/>
          </p:nvPr>
        </p:nvSpPr>
        <p:spPr>
          <a:xfrm>
            <a:off x="1872400" y="2274375"/>
            <a:ext cx="5517300" cy="114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250">
                <a:solidFill>
                  <a:schemeClr val="dk1"/>
                </a:solidFill>
              </a:rPr>
              <a:t>Trung bình giá cơ bản (Standard averaging)</a:t>
            </a:r>
            <a:endParaRPr sz="1250">
              <a:solidFill>
                <a:schemeClr val="dk1"/>
              </a:solidFill>
            </a:endParaRPr>
          </a:p>
          <a:p>
            <a:pPr indent="-342900" lvl="0" marL="457200" rtl="0" algn="l">
              <a:spcBef>
                <a:spcPts val="0"/>
              </a:spcBef>
              <a:spcAft>
                <a:spcPts val="0"/>
              </a:spcAft>
              <a:buSzPts val="1800"/>
              <a:buChar char="●"/>
            </a:pPr>
            <a:r>
              <a:rPr lang="en" sz="1250">
                <a:solidFill>
                  <a:schemeClr val="dk1"/>
                </a:solidFill>
              </a:rPr>
              <a:t>Trung bình giá lũy thừa (Exponential moving average)</a:t>
            </a:r>
            <a:endParaRPr/>
          </a:p>
        </p:txBody>
      </p:sp>
      <p:sp>
        <p:nvSpPr>
          <p:cNvPr id="371" name="Google Shape;371;p60"/>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cơ bản - Standard Averaging</a:t>
            </a:r>
            <a:endParaRPr sz="1550"/>
          </a:p>
        </p:txBody>
      </p:sp>
      <p:sp>
        <p:nvSpPr>
          <p:cNvPr id="377" name="Google Shape;377;p61"/>
          <p:cNvSpPr txBox="1"/>
          <p:nvPr>
            <p:ph idx="1" type="body"/>
          </p:nvPr>
        </p:nvSpPr>
        <p:spPr>
          <a:xfrm>
            <a:off x="632650" y="1506150"/>
            <a:ext cx="7752300" cy="1141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250">
                <a:solidFill>
                  <a:schemeClr val="dk1"/>
                </a:solidFill>
              </a:rPr>
              <a:t>Giá cổ phiếu ở ngày thứ n trong tương lai sẽ bằng trung bình cộng giá của K ngày trong quá khứ</a:t>
            </a:r>
            <a:endParaRPr sz="1250">
              <a:solidFill>
                <a:schemeClr val="dk1"/>
              </a:solidFill>
            </a:endParaRPr>
          </a:p>
        </p:txBody>
      </p:sp>
      <p:sp>
        <p:nvSpPr>
          <p:cNvPr id="378" name="Google Shape;378;p61"/>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61"/>
          <p:cNvPicPr preferRelativeResize="0"/>
          <p:nvPr/>
        </p:nvPicPr>
        <p:blipFill>
          <a:blip r:embed="rId3">
            <a:alphaModFix/>
          </a:blip>
          <a:stretch>
            <a:fillRect/>
          </a:stretch>
        </p:blipFill>
        <p:spPr>
          <a:xfrm>
            <a:off x="2261300" y="2301350"/>
            <a:ext cx="4779399" cy="242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Về dữ liệu</a:t>
            </a:r>
            <a:endParaRPr sz="352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lũy thừa - Exponential Moving Average</a:t>
            </a:r>
            <a:endParaRPr sz="2900"/>
          </a:p>
        </p:txBody>
      </p:sp>
      <p:sp>
        <p:nvSpPr>
          <p:cNvPr id="385" name="Google Shape;385;p62"/>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62"/>
          <p:cNvPicPr preferRelativeResize="0"/>
          <p:nvPr/>
        </p:nvPicPr>
        <p:blipFill>
          <a:blip r:embed="rId3">
            <a:alphaModFix/>
          </a:blip>
          <a:stretch>
            <a:fillRect/>
          </a:stretch>
        </p:blipFill>
        <p:spPr>
          <a:xfrm>
            <a:off x="2854775" y="2618475"/>
            <a:ext cx="3649700" cy="891200"/>
          </a:xfrm>
          <a:prstGeom prst="rect">
            <a:avLst/>
          </a:prstGeom>
          <a:noFill/>
          <a:ln>
            <a:noFill/>
          </a:ln>
        </p:spPr>
      </p:pic>
      <p:sp>
        <p:nvSpPr>
          <p:cNvPr id="387" name="Google Shape;387;p62"/>
          <p:cNvSpPr txBox="1"/>
          <p:nvPr>
            <p:ph idx="1" type="body"/>
          </p:nvPr>
        </p:nvSpPr>
        <p:spPr>
          <a:xfrm>
            <a:off x="1550175" y="2000850"/>
            <a:ext cx="6258900" cy="11418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sz="1250">
                <a:solidFill>
                  <a:schemeClr val="dk1"/>
                </a:solidFill>
              </a:rPr>
              <a:t>Giá cổ phiếu ngày thứ n trong tương lai được tính như sau:</a:t>
            </a:r>
            <a:endParaRPr sz="125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lũy thừa - Exponential Moving Average</a:t>
            </a:r>
            <a:endParaRPr sz="2900"/>
          </a:p>
        </p:txBody>
      </p:sp>
      <p:sp>
        <p:nvSpPr>
          <p:cNvPr id="393" name="Google Shape;393;p63"/>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63"/>
          <p:cNvPicPr preferRelativeResize="0"/>
          <p:nvPr/>
        </p:nvPicPr>
        <p:blipFill>
          <a:blip r:embed="rId3">
            <a:alphaModFix/>
          </a:blip>
          <a:stretch>
            <a:fillRect/>
          </a:stretch>
        </p:blipFill>
        <p:spPr>
          <a:xfrm>
            <a:off x="1034475" y="1247500"/>
            <a:ext cx="7450974" cy="3782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lũy thừa - Exponential Moving Average</a:t>
            </a:r>
            <a:endParaRPr sz="2900"/>
          </a:p>
        </p:txBody>
      </p:sp>
      <p:sp>
        <p:nvSpPr>
          <p:cNvPr id="400" name="Google Shape;400;p64"/>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64"/>
          <p:cNvPicPr preferRelativeResize="0"/>
          <p:nvPr/>
        </p:nvPicPr>
        <p:blipFill>
          <a:blip r:embed="rId3">
            <a:alphaModFix/>
          </a:blip>
          <a:stretch>
            <a:fillRect/>
          </a:stretch>
        </p:blipFill>
        <p:spPr>
          <a:xfrm>
            <a:off x="1264150" y="1413125"/>
            <a:ext cx="6642775" cy="339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lũy thừa - Exponential Moving Average</a:t>
            </a:r>
            <a:endParaRPr sz="2900"/>
          </a:p>
        </p:txBody>
      </p:sp>
      <p:sp>
        <p:nvSpPr>
          <p:cNvPr id="407" name="Google Shape;407;p65"/>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5"/>
          <p:cNvSpPr txBox="1"/>
          <p:nvPr>
            <p:ph idx="1" type="body"/>
          </p:nvPr>
        </p:nvSpPr>
        <p:spPr>
          <a:xfrm>
            <a:off x="1637225" y="2161575"/>
            <a:ext cx="6258900" cy="11418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250">
                <a:solidFill>
                  <a:schemeClr val="dk1"/>
                </a:solidFill>
              </a:rPr>
              <a:t>Vậy nếu nó đã tốt đến như thế</a:t>
            </a:r>
            <a:endParaRPr sz="1250">
              <a:solidFill>
                <a:schemeClr val="dk1"/>
              </a:solidFill>
            </a:endParaRPr>
          </a:p>
          <a:p>
            <a:pPr indent="0" lvl="0" marL="457200" rtl="0" algn="l">
              <a:spcBef>
                <a:spcPts val="1200"/>
              </a:spcBef>
              <a:spcAft>
                <a:spcPts val="1200"/>
              </a:spcAft>
              <a:buNone/>
            </a:pPr>
            <a:r>
              <a:rPr lang="en" sz="1250">
                <a:solidFill>
                  <a:schemeClr val="dk1"/>
                </a:solidFill>
              </a:rPr>
              <a:t>vì sao chúng ta lại cần những phương pháp phức tạp khác?</a:t>
            </a:r>
            <a:endParaRPr sz="125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trung bình giá lũy thừa - Exponential Moving Average</a:t>
            </a:r>
            <a:endParaRPr sz="2900"/>
          </a:p>
        </p:txBody>
      </p:sp>
      <p:sp>
        <p:nvSpPr>
          <p:cNvPr id="414" name="Google Shape;414;p66"/>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66"/>
          <p:cNvPicPr preferRelativeResize="0"/>
          <p:nvPr/>
        </p:nvPicPr>
        <p:blipFill>
          <a:blip r:embed="rId3">
            <a:alphaModFix/>
          </a:blip>
          <a:stretch>
            <a:fillRect/>
          </a:stretch>
        </p:blipFill>
        <p:spPr>
          <a:xfrm>
            <a:off x="3177450" y="1922100"/>
            <a:ext cx="2962900" cy="1931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19" name="Shape 419"/>
        <p:cNvGrpSpPr/>
        <p:nvPr/>
      </p:nvGrpSpPr>
      <p:grpSpPr>
        <a:xfrm>
          <a:off x="0" y="0"/>
          <a:ext cx="0" cy="0"/>
          <a:chOff x="0" y="0"/>
          <a:chExt cx="0" cy="0"/>
        </a:xfrm>
      </p:grpSpPr>
      <p:sp>
        <p:nvSpPr>
          <p:cNvPr id="420" name="Google Shape;420;p67"/>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Mô hình LSTM</a:t>
            </a:r>
            <a:endParaRPr sz="352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Long short-term memory - LSTM</a:t>
            </a:r>
            <a:endParaRPr sz="1550"/>
          </a:p>
        </p:txBody>
      </p:sp>
      <p:sp>
        <p:nvSpPr>
          <p:cNvPr id="426" name="Google Shape;426;p68"/>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8"/>
          <p:cNvSpPr txBox="1"/>
          <p:nvPr>
            <p:ph idx="1" type="body"/>
          </p:nvPr>
        </p:nvSpPr>
        <p:spPr>
          <a:xfrm>
            <a:off x="1684875" y="1701075"/>
            <a:ext cx="6077400" cy="23709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en" sz="1250">
                <a:solidFill>
                  <a:schemeClr val="dk1"/>
                </a:solidFill>
              </a:rPr>
              <a:t>Dữ liệu liên tục theo thời gian (time series),</a:t>
            </a:r>
            <a:br>
              <a:rPr lang="en" sz="1250">
                <a:solidFill>
                  <a:schemeClr val="dk1"/>
                </a:solidFill>
              </a:rPr>
            </a:br>
            <a:br>
              <a:rPr lang="en" sz="1250">
                <a:solidFill>
                  <a:schemeClr val="dk1"/>
                </a:solidFill>
              </a:rPr>
            </a:br>
            <a:r>
              <a:rPr lang="en" sz="1250">
                <a:solidFill>
                  <a:schemeClr val="dk1"/>
                </a:solidFill>
              </a:rPr>
              <a:t>giá trị trong tương lai phụ thuộc vào những biến động trong quá khứ.</a:t>
            </a:r>
            <a:br>
              <a:rPr lang="en" sz="1250">
                <a:solidFill>
                  <a:schemeClr val="dk1"/>
                </a:solidFill>
              </a:rPr>
            </a:br>
            <a:endParaRPr sz="1250">
              <a:solidFill>
                <a:schemeClr val="dk1"/>
              </a:solidFill>
            </a:endParaRPr>
          </a:p>
          <a:p>
            <a:pPr indent="-307975" lvl="0" marL="457200" rtl="0" algn="l">
              <a:spcBef>
                <a:spcPts val="0"/>
              </a:spcBef>
              <a:spcAft>
                <a:spcPts val="0"/>
              </a:spcAft>
              <a:buSzPts val="1250"/>
              <a:buChar char="●"/>
            </a:pPr>
            <a:r>
              <a:rPr lang="en" sz="1250">
                <a:solidFill>
                  <a:schemeClr val="dk1"/>
                </a:solidFill>
              </a:rPr>
              <a:t>Mô hình LSTM cực kỳ mạnh trong việc xử lý các dữ liệu chuỗi thời gian, </a:t>
            </a:r>
            <a:br>
              <a:rPr lang="en" sz="1250">
                <a:solidFill>
                  <a:schemeClr val="dk1"/>
                </a:solidFill>
              </a:rPr>
            </a:br>
            <a:br>
              <a:rPr lang="en" sz="1250">
                <a:solidFill>
                  <a:schemeClr val="dk1"/>
                </a:solidFill>
              </a:rPr>
            </a:br>
            <a:r>
              <a:rPr lang="en" sz="1250">
                <a:solidFill>
                  <a:schemeClr val="dk1"/>
                </a:solidFill>
              </a:rPr>
              <a:t>đồng thời nó cũng có thể tìm ra những dữ liệu ẩn (hidden patterns) trong dữ liệu ở quá khứ để đưa ra dự đoán xa hơn vào tương lai</a:t>
            </a:r>
            <a:endParaRPr sz="125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Mô hình Long short-term memory - LSTM</a:t>
            </a:r>
            <a:endParaRPr sz="1550"/>
          </a:p>
        </p:txBody>
      </p:sp>
      <p:sp>
        <p:nvSpPr>
          <p:cNvPr id="433" name="Google Shape;433;p69"/>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9"/>
          <p:cNvPicPr preferRelativeResize="0"/>
          <p:nvPr/>
        </p:nvPicPr>
        <p:blipFill>
          <a:blip r:embed="rId3">
            <a:alphaModFix/>
          </a:blip>
          <a:stretch>
            <a:fillRect/>
          </a:stretch>
        </p:blipFill>
        <p:spPr>
          <a:xfrm>
            <a:off x="2389300" y="955825"/>
            <a:ext cx="4555158" cy="38209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Xây dựng mô hình</a:t>
            </a:r>
            <a:r>
              <a:rPr lang="en" sz="1550"/>
              <a:t> LSTM</a:t>
            </a:r>
            <a:endParaRPr sz="1550"/>
          </a:p>
        </p:txBody>
      </p:sp>
      <p:sp>
        <p:nvSpPr>
          <p:cNvPr id="440" name="Google Shape;440;p70"/>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70"/>
          <p:cNvPicPr preferRelativeResize="0"/>
          <p:nvPr/>
        </p:nvPicPr>
        <p:blipFill>
          <a:blip r:embed="rId3">
            <a:alphaModFix/>
          </a:blip>
          <a:stretch>
            <a:fillRect/>
          </a:stretch>
        </p:blipFill>
        <p:spPr>
          <a:xfrm>
            <a:off x="1746300" y="1420500"/>
            <a:ext cx="5493425" cy="1633175"/>
          </a:xfrm>
          <a:prstGeom prst="rect">
            <a:avLst/>
          </a:prstGeom>
          <a:noFill/>
          <a:ln>
            <a:noFill/>
          </a:ln>
        </p:spPr>
      </p:pic>
      <p:pic>
        <p:nvPicPr>
          <p:cNvPr id="442" name="Google Shape;442;p70"/>
          <p:cNvPicPr preferRelativeResize="0"/>
          <p:nvPr/>
        </p:nvPicPr>
        <p:blipFill>
          <a:blip r:embed="rId4">
            <a:alphaModFix/>
          </a:blip>
          <a:stretch>
            <a:fillRect/>
          </a:stretch>
        </p:blipFill>
        <p:spPr>
          <a:xfrm>
            <a:off x="3354775" y="3400300"/>
            <a:ext cx="2276475" cy="1371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Xây dựng mô hình LSTM</a:t>
            </a:r>
            <a:endParaRPr sz="1550"/>
          </a:p>
        </p:txBody>
      </p:sp>
      <p:sp>
        <p:nvSpPr>
          <p:cNvPr id="448" name="Google Shape;448;p71"/>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71"/>
          <p:cNvPicPr preferRelativeResize="0"/>
          <p:nvPr/>
        </p:nvPicPr>
        <p:blipFill>
          <a:blip r:embed="rId3">
            <a:alphaModFix/>
          </a:blip>
          <a:stretch>
            <a:fillRect/>
          </a:stretch>
        </p:blipFill>
        <p:spPr>
          <a:xfrm>
            <a:off x="2563425" y="1129925"/>
            <a:ext cx="4887293"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t>
            </a:r>
            <a:r>
              <a:rPr lang="en"/>
              <a:t>u thập dữ liệu</a:t>
            </a:r>
            <a:endParaRPr/>
          </a:p>
        </p:txBody>
      </p:sp>
      <p:pic>
        <p:nvPicPr>
          <p:cNvPr id="83" name="Google Shape;83;p18"/>
          <p:cNvPicPr preferRelativeResize="0"/>
          <p:nvPr/>
        </p:nvPicPr>
        <p:blipFill>
          <a:blip r:embed="rId3">
            <a:alphaModFix/>
          </a:blip>
          <a:stretch>
            <a:fillRect/>
          </a:stretch>
        </p:blipFill>
        <p:spPr>
          <a:xfrm>
            <a:off x="1908025" y="618525"/>
            <a:ext cx="5327948" cy="42659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Kết quả</a:t>
            </a:r>
            <a:r>
              <a:rPr lang="en" sz="1550"/>
              <a:t> mô hình LSTM</a:t>
            </a:r>
            <a:endParaRPr sz="1550"/>
          </a:p>
        </p:txBody>
      </p:sp>
      <p:sp>
        <p:nvSpPr>
          <p:cNvPr id="455" name="Google Shape;455;p72"/>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2"/>
          <p:cNvSpPr txBox="1"/>
          <p:nvPr>
            <p:ph idx="1" type="body"/>
          </p:nvPr>
        </p:nvSpPr>
        <p:spPr>
          <a:xfrm>
            <a:off x="311700" y="1861850"/>
            <a:ext cx="3452100" cy="1935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050">
                <a:solidFill>
                  <a:schemeClr val="dk1"/>
                </a:solidFill>
                <a:latin typeface="Courier New"/>
                <a:ea typeface="Courier New"/>
                <a:cs typeface="Courier New"/>
                <a:sym typeface="Courier New"/>
              </a:rPr>
              <a:t>=========== ACB ===========</a:t>
            </a:r>
            <a:endParaRPr sz="1050">
              <a:solidFill>
                <a:schemeClr val="dk1"/>
              </a:solidFill>
              <a:latin typeface="Courier New"/>
              <a:ea typeface="Courier New"/>
              <a:cs typeface="Courier New"/>
              <a:sym typeface="Courier New"/>
            </a:endParaRPr>
          </a:p>
          <a:p>
            <a:pPr indent="0" lvl="0" marL="457200" rtl="0" algn="l">
              <a:spcBef>
                <a:spcPts val="1200"/>
              </a:spcBef>
              <a:spcAft>
                <a:spcPts val="0"/>
              </a:spcAft>
              <a:buNone/>
            </a:pPr>
            <a:r>
              <a:rPr lang="en" sz="1050">
                <a:solidFill>
                  <a:schemeClr val="dk1"/>
                </a:solidFill>
                <a:latin typeface="Courier New"/>
                <a:ea typeface="Courier New"/>
                <a:cs typeface="Courier New"/>
                <a:sym typeface="Courier New"/>
              </a:rPr>
              <a:t>MSE: 1.420404601069918</a:t>
            </a:r>
            <a:endParaRPr sz="1050">
              <a:solidFill>
                <a:schemeClr val="dk1"/>
              </a:solidFill>
              <a:latin typeface="Courier New"/>
              <a:ea typeface="Courier New"/>
              <a:cs typeface="Courier New"/>
              <a:sym typeface="Courier New"/>
            </a:endParaRPr>
          </a:p>
          <a:p>
            <a:pPr indent="0" lvl="0" marL="457200" rtl="0" algn="l">
              <a:spcBef>
                <a:spcPts val="1200"/>
              </a:spcBef>
              <a:spcAft>
                <a:spcPts val="0"/>
              </a:spcAft>
              <a:buNone/>
            </a:pPr>
            <a:r>
              <a:rPr lang="en" sz="1050">
                <a:solidFill>
                  <a:schemeClr val="dk1"/>
                </a:solidFill>
                <a:latin typeface="Courier New"/>
                <a:ea typeface="Courier New"/>
                <a:cs typeface="Courier New"/>
                <a:sym typeface="Courier New"/>
              </a:rPr>
              <a:t>MAPE: 0.034315722893661575</a:t>
            </a:r>
            <a:endParaRPr sz="1050">
              <a:solidFill>
                <a:schemeClr val="dk1"/>
              </a:solidFill>
              <a:latin typeface="Courier New"/>
              <a:ea typeface="Courier New"/>
              <a:cs typeface="Courier New"/>
              <a:sym typeface="Courier New"/>
            </a:endParaRPr>
          </a:p>
          <a:p>
            <a:pPr indent="0" lvl="0" marL="457200" rtl="0" algn="l">
              <a:spcBef>
                <a:spcPts val="1200"/>
              </a:spcBef>
              <a:spcAft>
                <a:spcPts val="0"/>
              </a:spcAft>
              <a:buClr>
                <a:schemeClr val="dk1"/>
              </a:buClr>
              <a:buSzPts val="1100"/>
              <a:buFont typeface="Arial"/>
              <a:buNone/>
            </a:pPr>
            <a:r>
              <a:rPr lang="en" sz="1050">
                <a:solidFill>
                  <a:schemeClr val="dk1"/>
                </a:solidFill>
                <a:latin typeface="Courier New"/>
                <a:ea typeface="Courier New"/>
                <a:cs typeface="Courier New"/>
                <a:sym typeface="Courier New"/>
              </a:rPr>
              <a:t>MAE: 0.8928547043874473</a:t>
            </a:r>
            <a:endParaRPr sz="550">
              <a:solidFill>
                <a:schemeClr val="dk1"/>
              </a:solidFill>
              <a:latin typeface="Courier New"/>
              <a:ea typeface="Courier New"/>
              <a:cs typeface="Courier New"/>
              <a:sym typeface="Courier New"/>
            </a:endParaRPr>
          </a:p>
          <a:p>
            <a:pPr indent="0" lvl="0" marL="457200" rtl="0" algn="l">
              <a:spcBef>
                <a:spcPts val="1200"/>
              </a:spcBef>
              <a:spcAft>
                <a:spcPts val="1200"/>
              </a:spcAft>
              <a:buNone/>
            </a:pPr>
            <a:r>
              <a:rPr lang="en" sz="1050">
                <a:solidFill>
                  <a:schemeClr val="dk1"/>
                </a:solidFill>
                <a:latin typeface="Courier New"/>
                <a:ea typeface="Courier New"/>
                <a:cs typeface="Courier New"/>
                <a:sym typeface="Courier New"/>
              </a:rPr>
              <a:t>Epoch 27: early stopping</a:t>
            </a:r>
            <a:endParaRPr sz="750">
              <a:solidFill>
                <a:schemeClr val="dk1"/>
              </a:solidFill>
            </a:endParaRPr>
          </a:p>
        </p:txBody>
      </p:sp>
      <p:pic>
        <p:nvPicPr>
          <p:cNvPr id="457" name="Google Shape;457;p72"/>
          <p:cNvPicPr preferRelativeResize="0"/>
          <p:nvPr/>
        </p:nvPicPr>
        <p:blipFill>
          <a:blip r:embed="rId3">
            <a:alphaModFix/>
          </a:blip>
          <a:stretch>
            <a:fillRect/>
          </a:stretch>
        </p:blipFill>
        <p:spPr>
          <a:xfrm>
            <a:off x="3838725" y="1592050"/>
            <a:ext cx="4931850" cy="247519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Kết quả mô hình LSTM</a:t>
            </a:r>
            <a:endParaRPr sz="1550"/>
          </a:p>
        </p:txBody>
      </p:sp>
      <p:sp>
        <p:nvSpPr>
          <p:cNvPr id="463" name="Google Shape;463;p73"/>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73"/>
          <p:cNvPicPr preferRelativeResize="0"/>
          <p:nvPr/>
        </p:nvPicPr>
        <p:blipFill>
          <a:blip r:embed="rId3">
            <a:alphaModFix/>
          </a:blip>
          <a:stretch>
            <a:fillRect/>
          </a:stretch>
        </p:blipFill>
        <p:spPr>
          <a:xfrm>
            <a:off x="2877425" y="1963675"/>
            <a:ext cx="3176875" cy="1759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50"/>
              <a:t>Đánh giá</a:t>
            </a:r>
            <a:r>
              <a:rPr lang="en" sz="1550"/>
              <a:t> mô hình LSTM</a:t>
            </a:r>
            <a:endParaRPr sz="1550"/>
          </a:p>
        </p:txBody>
      </p:sp>
      <p:sp>
        <p:nvSpPr>
          <p:cNvPr id="470" name="Google Shape;470;p74"/>
          <p:cNvSpPr/>
          <p:nvPr/>
        </p:nvSpPr>
        <p:spPr>
          <a:xfrm>
            <a:off x="421775" y="986375"/>
            <a:ext cx="2589600" cy="1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4"/>
          <p:cNvSpPr txBox="1"/>
          <p:nvPr>
            <p:ph idx="1" type="body"/>
          </p:nvPr>
        </p:nvSpPr>
        <p:spPr>
          <a:xfrm>
            <a:off x="1684875" y="1701075"/>
            <a:ext cx="6077400" cy="2370900"/>
          </a:xfrm>
          <a:prstGeom prst="rect">
            <a:avLst/>
          </a:prstGeom>
        </p:spPr>
        <p:txBody>
          <a:bodyPr anchorCtr="0" anchor="t" bIns="91425" lIns="91425" spcFirstLastPara="1" rIns="91425" wrap="square" tIns="91425">
            <a:noAutofit/>
          </a:bodyPr>
          <a:lstStyle/>
          <a:p>
            <a:pPr indent="-307975" lvl="0" marL="457200" rtl="0" algn="l">
              <a:spcBef>
                <a:spcPts val="0"/>
              </a:spcBef>
              <a:spcAft>
                <a:spcPts val="0"/>
              </a:spcAft>
              <a:buSzPts val="1250"/>
              <a:buChar char="●"/>
            </a:pPr>
            <a:r>
              <a:rPr lang="en" sz="1250">
                <a:solidFill>
                  <a:schemeClr val="dk1"/>
                </a:solidFill>
              </a:rPr>
              <a:t>Đồ thị dự đoán rất tốt trên những cổ phiếu có giá thấp</a:t>
            </a:r>
            <a:br>
              <a:rPr lang="en" sz="1250">
                <a:solidFill>
                  <a:schemeClr val="dk1"/>
                </a:solidFill>
              </a:rPr>
            </a:br>
            <a:endParaRPr sz="1250">
              <a:solidFill>
                <a:schemeClr val="dk1"/>
              </a:solidFill>
            </a:endParaRPr>
          </a:p>
          <a:p>
            <a:pPr indent="-307975" lvl="0" marL="457200" rtl="0" algn="l">
              <a:spcBef>
                <a:spcPts val="0"/>
              </a:spcBef>
              <a:spcAft>
                <a:spcPts val="0"/>
              </a:spcAft>
              <a:buSzPts val="1250"/>
              <a:buChar char="●"/>
            </a:pPr>
            <a:r>
              <a:rPr lang="en" sz="1250">
                <a:solidFill>
                  <a:schemeClr val="dk1"/>
                </a:solidFill>
              </a:rPr>
              <a:t>Đồ thị dự đoán rất tệ trên những cổ phiếu có giá cao, điều này khả năng cao là do việc chưa chuẩn hóa dữ liệu. </a:t>
            </a:r>
            <a:br>
              <a:rPr lang="en" sz="1250">
                <a:solidFill>
                  <a:schemeClr val="dk1"/>
                </a:solidFill>
              </a:rPr>
            </a:br>
            <a:br>
              <a:rPr lang="en" sz="1250">
                <a:solidFill>
                  <a:schemeClr val="dk1"/>
                </a:solidFill>
              </a:rPr>
            </a:br>
            <a:r>
              <a:rPr lang="en" sz="1250">
                <a:solidFill>
                  <a:schemeClr val="dk1"/>
                </a:solidFill>
              </a:rPr>
              <a:t>Vì vậy việc chuẩn hóa dữ liệu rất quan trọng trong data mining, nó có thể làm một mô hình tốt cho ra kết quả cực kỳ sai lệch</a:t>
            </a:r>
            <a:endParaRPr sz="125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75" name="Shape 475"/>
        <p:cNvGrpSpPr/>
        <p:nvPr/>
      </p:nvGrpSpPr>
      <p:grpSpPr>
        <a:xfrm>
          <a:off x="0" y="0"/>
          <a:ext cx="0" cy="0"/>
          <a:chOff x="0" y="0"/>
          <a:chExt cx="0" cy="0"/>
        </a:xfrm>
      </p:grpSpPr>
      <p:sp>
        <p:nvSpPr>
          <p:cNvPr id="476" name="Google Shape;476;p75"/>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t>Tổng hợp kết quả</a:t>
            </a:r>
            <a:endParaRPr sz="352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6"/>
          <p:cNvSpPr txBox="1"/>
          <p:nvPr/>
        </p:nvSpPr>
        <p:spPr>
          <a:xfrm>
            <a:off x="426525" y="200750"/>
            <a:ext cx="463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highlight>
                  <a:srgbClr val="FFFFFF"/>
                </a:highlight>
              </a:rPr>
              <a:t>Tổng hợp kết quả - Tổng quan</a:t>
            </a:r>
            <a:endParaRPr b="1" sz="1800"/>
          </a:p>
        </p:txBody>
      </p:sp>
      <p:pic>
        <p:nvPicPr>
          <p:cNvPr id="482" name="Google Shape;482;p76"/>
          <p:cNvPicPr preferRelativeResize="0"/>
          <p:nvPr/>
        </p:nvPicPr>
        <p:blipFill>
          <a:blip r:embed="rId3">
            <a:alphaModFix/>
          </a:blip>
          <a:stretch>
            <a:fillRect/>
          </a:stretch>
        </p:blipFill>
        <p:spPr>
          <a:xfrm>
            <a:off x="1351626" y="1284250"/>
            <a:ext cx="6440749" cy="2575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7"/>
          <p:cNvSpPr txBox="1"/>
          <p:nvPr/>
        </p:nvSpPr>
        <p:spPr>
          <a:xfrm>
            <a:off x="234150" y="177350"/>
            <a:ext cx="463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highlight>
                  <a:srgbClr val="FFFFFF"/>
                </a:highlight>
              </a:rPr>
              <a:t>Tổng hợp kết quả - các công ty</a:t>
            </a:r>
            <a:endParaRPr b="1" sz="1800"/>
          </a:p>
        </p:txBody>
      </p:sp>
      <p:pic>
        <p:nvPicPr>
          <p:cNvPr id="488" name="Google Shape;488;p77"/>
          <p:cNvPicPr preferRelativeResize="0"/>
          <p:nvPr/>
        </p:nvPicPr>
        <p:blipFill>
          <a:blip r:embed="rId3">
            <a:alphaModFix/>
          </a:blip>
          <a:stretch>
            <a:fillRect/>
          </a:stretch>
        </p:blipFill>
        <p:spPr>
          <a:xfrm>
            <a:off x="643975" y="639050"/>
            <a:ext cx="3201325" cy="1290575"/>
          </a:xfrm>
          <a:prstGeom prst="rect">
            <a:avLst/>
          </a:prstGeom>
          <a:noFill/>
          <a:ln>
            <a:noFill/>
          </a:ln>
        </p:spPr>
      </p:pic>
      <p:pic>
        <p:nvPicPr>
          <p:cNvPr id="489" name="Google Shape;489;p77"/>
          <p:cNvPicPr preferRelativeResize="0"/>
          <p:nvPr/>
        </p:nvPicPr>
        <p:blipFill>
          <a:blip r:embed="rId4">
            <a:alphaModFix/>
          </a:blip>
          <a:stretch>
            <a:fillRect/>
          </a:stretch>
        </p:blipFill>
        <p:spPr>
          <a:xfrm>
            <a:off x="5192725" y="613824"/>
            <a:ext cx="3201326" cy="1315801"/>
          </a:xfrm>
          <a:prstGeom prst="rect">
            <a:avLst/>
          </a:prstGeom>
          <a:noFill/>
          <a:ln>
            <a:noFill/>
          </a:ln>
        </p:spPr>
      </p:pic>
      <p:pic>
        <p:nvPicPr>
          <p:cNvPr id="490" name="Google Shape;490;p77"/>
          <p:cNvPicPr preferRelativeResize="0"/>
          <p:nvPr/>
        </p:nvPicPr>
        <p:blipFill>
          <a:blip r:embed="rId5">
            <a:alphaModFix/>
          </a:blip>
          <a:stretch>
            <a:fillRect/>
          </a:stretch>
        </p:blipFill>
        <p:spPr>
          <a:xfrm>
            <a:off x="643975" y="2095644"/>
            <a:ext cx="3201326" cy="1278506"/>
          </a:xfrm>
          <a:prstGeom prst="rect">
            <a:avLst/>
          </a:prstGeom>
          <a:noFill/>
          <a:ln>
            <a:noFill/>
          </a:ln>
        </p:spPr>
      </p:pic>
      <p:pic>
        <p:nvPicPr>
          <p:cNvPr id="491" name="Google Shape;491;p77"/>
          <p:cNvPicPr preferRelativeResize="0"/>
          <p:nvPr/>
        </p:nvPicPr>
        <p:blipFill>
          <a:blip r:embed="rId6">
            <a:alphaModFix/>
          </a:blip>
          <a:stretch>
            <a:fillRect/>
          </a:stretch>
        </p:blipFill>
        <p:spPr>
          <a:xfrm>
            <a:off x="5170000" y="2076999"/>
            <a:ext cx="3246751" cy="1315800"/>
          </a:xfrm>
          <a:prstGeom prst="rect">
            <a:avLst/>
          </a:prstGeom>
          <a:noFill/>
          <a:ln>
            <a:noFill/>
          </a:ln>
        </p:spPr>
      </p:pic>
      <p:pic>
        <p:nvPicPr>
          <p:cNvPr id="492" name="Google Shape;492;p77"/>
          <p:cNvPicPr preferRelativeResize="0"/>
          <p:nvPr/>
        </p:nvPicPr>
        <p:blipFill>
          <a:blip r:embed="rId7">
            <a:alphaModFix/>
          </a:blip>
          <a:stretch>
            <a:fillRect/>
          </a:stretch>
        </p:blipFill>
        <p:spPr>
          <a:xfrm>
            <a:off x="2983776" y="3540175"/>
            <a:ext cx="3464425" cy="1153650"/>
          </a:xfrm>
          <a:prstGeom prst="rect">
            <a:avLst/>
          </a:prstGeom>
          <a:noFill/>
          <a:ln>
            <a:noFill/>
          </a:ln>
        </p:spPr>
      </p:pic>
      <p:pic>
        <p:nvPicPr>
          <p:cNvPr id="493" name="Google Shape;493;p77"/>
          <p:cNvPicPr preferRelativeResize="0"/>
          <p:nvPr/>
        </p:nvPicPr>
        <p:blipFill>
          <a:blip r:embed="rId8">
            <a:alphaModFix/>
          </a:blip>
          <a:stretch>
            <a:fillRect/>
          </a:stretch>
        </p:blipFill>
        <p:spPr>
          <a:xfrm>
            <a:off x="3881675" y="4693825"/>
            <a:ext cx="1771007" cy="241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8"/>
          <p:cNvSpPr txBox="1"/>
          <p:nvPr/>
        </p:nvSpPr>
        <p:spPr>
          <a:xfrm>
            <a:off x="401475" y="209075"/>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Kết luận</a:t>
            </a:r>
            <a:endParaRPr b="1" sz="1850"/>
          </a:p>
        </p:txBody>
      </p:sp>
      <p:pic>
        <p:nvPicPr>
          <p:cNvPr id="499" name="Google Shape;499;p78"/>
          <p:cNvPicPr preferRelativeResize="0"/>
          <p:nvPr/>
        </p:nvPicPr>
        <p:blipFill>
          <a:blip r:embed="rId3">
            <a:alphaModFix/>
          </a:blip>
          <a:stretch>
            <a:fillRect/>
          </a:stretch>
        </p:blipFill>
        <p:spPr>
          <a:xfrm>
            <a:off x="670475" y="857550"/>
            <a:ext cx="7803051" cy="1714200"/>
          </a:xfrm>
          <a:prstGeom prst="rect">
            <a:avLst/>
          </a:prstGeom>
          <a:noFill/>
          <a:ln>
            <a:noFill/>
          </a:ln>
        </p:spPr>
      </p:pic>
      <p:pic>
        <p:nvPicPr>
          <p:cNvPr id="500" name="Google Shape;500;p78"/>
          <p:cNvPicPr preferRelativeResize="0"/>
          <p:nvPr/>
        </p:nvPicPr>
        <p:blipFill>
          <a:blip r:embed="rId4">
            <a:alphaModFix/>
          </a:blip>
          <a:stretch>
            <a:fillRect/>
          </a:stretch>
        </p:blipFill>
        <p:spPr>
          <a:xfrm>
            <a:off x="670475" y="3311664"/>
            <a:ext cx="7803049" cy="98568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9"/>
          <p:cNvSpPr txBox="1"/>
          <p:nvPr/>
        </p:nvSpPr>
        <p:spPr>
          <a:xfrm>
            <a:off x="401475" y="209075"/>
            <a:ext cx="30000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Tài liệu tham khảo</a:t>
            </a:r>
            <a:endParaRPr b="1" sz="1850"/>
          </a:p>
        </p:txBody>
      </p:sp>
      <p:pic>
        <p:nvPicPr>
          <p:cNvPr id="506" name="Google Shape;506;p79"/>
          <p:cNvPicPr preferRelativeResize="0"/>
          <p:nvPr/>
        </p:nvPicPr>
        <p:blipFill>
          <a:blip r:embed="rId3">
            <a:alphaModFix/>
          </a:blip>
          <a:stretch>
            <a:fillRect/>
          </a:stretch>
        </p:blipFill>
        <p:spPr>
          <a:xfrm>
            <a:off x="1108125" y="1204750"/>
            <a:ext cx="7125350" cy="31917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80"/>
          <p:cNvPicPr preferRelativeResize="0"/>
          <p:nvPr/>
        </p:nvPicPr>
        <p:blipFill>
          <a:blip r:embed="rId3">
            <a:alphaModFix/>
          </a:blip>
          <a:stretch>
            <a:fillRect/>
          </a:stretch>
        </p:blipFill>
        <p:spPr>
          <a:xfrm>
            <a:off x="1350500" y="152400"/>
            <a:ext cx="6443008" cy="48386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a:t>Appendix</a:t>
            </a:r>
            <a:endParaRPr i="1"/>
          </a:p>
        </p:txBody>
      </p:sp>
      <p:sp>
        <p:nvSpPr>
          <p:cNvPr id="517" name="Google Shape;517;p81"/>
          <p:cNvSpPr txBox="1"/>
          <p:nvPr>
            <p:ph idx="1" type="body"/>
          </p:nvPr>
        </p:nvSpPr>
        <p:spPr>
          <a:xfrm>
            <a:off x="311700" y="651575"/>
            <a:ext cx="8520600" cy="37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V</a:t>
            </a:r>
            <a:r>
              <a:rPr lang="en">
                <a:solidFill>
                  <a:schemeClr val="dk1"/>
                </a:solidFill>
              </a:rPr>
              <a:t>í dụ cách chọn tham số cho mô hình ARIMA trong việc dự đoán giá cổ phiếu của công ty BVH.</a:t>
            </a:r>
            <a:endParaRPr>
              <a:solidFill>
                <a:schemeClr val="dk1"/>
              </a:solidFill>
            </a:endParaRPr>
          </a:p>
          <a:p>
            <a:pPr indent="0" lvl="0" marL="0" rtl="0" algn="l">
              <a:spcBef>
                <a:spcPts val="1200"/>
              </a:spcBef>
              <a:spcAft>
                <a:spcPts val="0"/>
              </a:spcAft>
              <a:buNone/>
            </a:pPr>
            <a:r>
              <a:rPr lang="en">
                <a:solidFill>
                  <a:schemeClr val="dk1"/>
                </a:solidFill>
              </a:rPr>
              <a:t>Đầu tiên cần kiểm tra dữ liệu có stationary hay không bằng cách thử d=0,1,2</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Từ đây chọn d=1 và d=2</a:t>
            </a:r>
            <a:endParaRPr>
              <a:solidFill>
                <a:schemeClr val="dk1"/>
              </a:solidFill>
            </a:endParaRPr>
          </a:p>
        </p:txBody>
      </p:sp>
      <p:pic>
        <p:nvPicPr>
          <p:cNvPr id="518" name="Google Shape;518;p81"/>
          <p:cNvPicPr preferRelativeResize="0"/>
          <p:nvPr/>
        </p:nvPicPr>
        <p:blipFill>
          <a:blip r:embed="rId3">
            <a:alphaModFix/>
          </a:blip>
          <a:stretch>
            <a:fillRect/>
          </a:stretch>
        </p:blipFill>
        <p:spPr>
          <a:xfrm>
            <a:off x="866775" y="2174175"/>
            <a:ext cx="7410450" cy="69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Phân tích dữ liệu</a:t>
            </a:r>
            <a:endParaRPr/>
          </a:p>
        </p:txBody>
      </p:sp>
      <p:pic>
        <p:nvPicPr>
          <p:cNvPr id="89" name="Google Shape;89;p19"/>
          <p:cNvPicPr preferRelativeResize="0"/>
          <p:nvPr/>
        </p:nvPicPr>
        <p:blipFill rotWithShape="1">
          <a:blip r:embed="rId3">
            <a:alphaModFix/>
          </a:blip>
          <a:srcRect b="0" l="0" r="0" t="0"/>
          <a:stretch/>
        </p:blipFill>
        <p:spPr>
          <a:xfrm>
            <a:off x="5635875" y="753850"/>
            <a:ext cx="3311625" cy="2155600"/>
          </a:xfrm>
          <a:prstGeom prst="rect">
            <a:avLst/>
          </a:prstGeom>
          <a:noFill/>
          <a:ln>
            <a:noFill/>
          </a:ln>
        </p:spPr>
      </p:pic>
      <p:sp>
        <p:nvSpPr>
          <p:cNvPr id="90" name="Google Shape;90;p19"/>
          <p:cNvSpPr txBox="1"/>
          <p:nvPr/>
        </p:nvSpPr>
        <p:spPr>
          <a:xfrm>
            <a:off x="682050" y="3378375"/>
            <a:ext cx="77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Biểu đồ giá cổ phiếu close theo thời gian và phân bố dữ liệu của BVH </a:t>
            </a:r>
            <a:endParaRPr/>
          </a:p>
        </p:txBody>
      </p:sp>
      <p:sp>
        <p:nvSpPr>
          <p:cNvPr id="91" name="Google Shape;91;p19"/>
          <p:cNvSpPr txBox="1"/>
          <p:nvPr/>
        </p:nvSpPr>
        <p:spPr>
          <a:xfrm>
            <a:off x="831300" y="4051725"/>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Phân bố lệch về phía bên trái. Có thể đoán trong giai đoạn ở giữa đã xảy ra sự kiện gì đó với BVH như là ký kết hợp đồng lớn khiến cổ phiếu tăng vọt.</a:t>
            </a:r>
            <a:endParaRPr>
              <a:solidFill>
                <a:schemeClr val="dk1"/>
              </a:solidFill>
            </a:endParaRPr>
          </a:p>
        </p:txBody>
      </p:sp>
      <p:pic>
        <p:nvPicPr>
          <p:cNvPr id="92" name="Google Shape;92;p19"/>
          <p:cNvPicPr preferRelativeResize="0"/>
          <p:nvPr/>
        </p:nvPicPr>
        <p:blipFill>
          <a:blip r:embed="rId4">
            <a:alphaModFix/>
          </a:blip>
          <a:stretch>
            <a:fillRect/>
          </a:stretch>
        </p:blipFill>
        <p:spPr>
          <a:xfrm>
            <a:off x="-56075" y="799300"/>
            <a:ext cx="5598676" cy="2014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82"/>
          <p:cNvPicPr preferRelativeResize="0"/>
          <p:nvPr/>
        </p:nvPicPr>
        <p:blipFill>
          <a:blip r:embed="rId3">
            <a:alphaModFix/>
          </a:blip>
          <a:stretch>
            <a:fillRect/>
          </a:stretch>
        </p:blipFill>
        <p:spPr>
          <a:xfrm>
            <a:off x="1607975" y="152400"/>
            <a:ext cx="5928041" cy="4838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83"/>
          <p:cNvPicPr preferRelativeResize="0"/>
          <p:nvPr/>
        </p:nvPicPr>
        <p:blipFill>
          <a:blip r:embed="rId3">
            <a:alphaModFix/>
          </a:blip>
          <a:stretch>
            <a:fillRect/>
          </a:stretch>
        </p:blipFill>
        <p:spPr>
          <a:xfrm>
            <a:off x="2198600" y="588500"/>
            <a:ext cx="5238750" cy="3181350"/>
          </a:xfrm>
          <a:prstGeom prst="rect">
            <a:avLst/>
          </a:prstGeom>
          <a:noFill/>
          <a:ln>
            <a:noFill/>
          </a:ln>
        </p:spPr>
      </p:pic>
      <p:sp>
        <p:nvSpPr>
          <p:cNvPr id="529" name="Google Shape;529;p83"/>
          <p:cNvSpPr txBox="1"/>
          <p:nvPr/>
        </p:nvSpPr>
        <p:spPr>
          <a:xfrm>
            <a:off x="873900" y="95900"/>
            <a:ext cx="613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a:t>
            </a:r>
            <a:r>
              <a:rPr lang="en" sz="2000"/>
              <a:t>au đó, vẽ ACF và PACF để xác định p và q.</a:t>
            </a:r>
            <a:endParaRPr sz="2000"/>
          </a:p>
        </p:txBody>
      </p:sp>
      <p:sp>
        <p:nvSpPr>
          <p:cNvPr id="530" name="Google Shape;530;p83"/>
          <p:cNvSpPr txBox="1"/>
          <p:nvPr/>
        </p:nvSpPr>
        <p:spPr>
          <a:xfrm>
            <a:off x="1055075" y="4060450"/>
            <a:ext cx="714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Nh</a:t>
            </a:r>
            <a:r>
              <a:rPr lang="en"/>
              <a:t>ìn vào hình này, khi d=1, ACF và PACF cho ta giá trị ban đầu của p có thể là 0 và q có thể là 0. Tuy nhiên ta sẽ lấy thêm 1 giá trị nữa cho mỗi p và q quanh giá trị ban đầu. </a:t>
            </a:r>
            <a:endParaRPr/>
          </a:p>
          <a:p>
            <a:pPr indent="0" lvl="0" marL="0" rtl="0" algn="l">
              <a:spcBef>
                <a:spcPts val="0"/>
              </a:spcBef>
              <a:spcAft>
                <a:spcPts val="0"/>
              </a:spcAft>
              <a:buNone/>
            </a:pPr>
            <a:r>
              <a:rPr lang="en"/>
              <a:t>→ Tóm lại p = {0,1} ; q = {0,1}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4"/>
          <p:cNvSpPr txBox="1"/>
          <p:nvPr/>
        </p:nvSpPr>
        <p:spPr>
          <a:xfrm>
            <a:off x="873900" y="95900"/>
            <a:ext cx="6138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Sau đó, vẽ ACF và PACF để xác định p và q.</a:t>
            </a:r>
            <a:endParaRPr sz="2000"/>
          </a:p>
        </p:txBody>
      </p:sp>
      <p:sp>
        <p:nvSpPr>
          <p:cNvPr id="536" name="Google Shape;536;p84"/>
          <p:cNvSpPr txBox="1"/>
          <p:nvPr/>
        </p:nvSpPr>
        <p:spPr>
          <a:xfrm>
            <a:off x="1055075" y="4060450"/>
            <a:ext cx="714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Nhìn vào hình này, khi d=2, ACF và PACF cho ta giá trị ban đầu của p có thể là 8 và q có thể là 1. Tuy nhiên ta sẽ lấy thêm 2 giá trị nữa cho mỗi p và q quanh giá trị ban đầu. </a:t>
            </a:r>
            <a:endParaRPr/>
          </a:p>
          <a:p>
            <a:pPr indent="0" lvl="0" marL="0" rtl="0" algn="l">
              <a:spcBef>
                <a:spcPts val="0"/>
              </a:spcBef>
              <a:spcAft>
                <a:spcPts val="0"/>
              </a:spcAft>
              <a:buNone/>
            </a:pPr>
            <a:r>
              <a:rPr lang="en"/>
              <a:t>→ Tóm lại p = {6,7,8} ; q = {0,1,2}</a:t>
            </a:r>
            <a:endParaRPr/>
          </a:p>
        </p:txBody>
      </p:sp>
      <p:pic>
        <p:nvPicPr>
          <p:cNvPr id="537" name="Google Shape;537;p84"/>
          <p:cNvPicPr preferRelativeResize="0"/>
          <p:nvPr/>
        </p:nvPicPr>
        <p:blipFill>
          <a:blip r:embed="rId3">
            <a:alphaModFix/>
          </a:blip>
          <a:stretch>
            <a:fillRect/>
          </a:stretch>
        </p:blipFill>
        <p:spPr>
          <a:xfrm>
            <a:off x="2029650" y="670875"/>
            <a:ext cx="5191125" cy="316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t>
            </a:r>
            <a:r>
              <a:rPr lang="en"/>
              <a:t>ân tích dữ liệu</a:t>
            </a:r>
            <a:endParaRPr/>
          </a:p>
        </p:txBody>
      </p:sp>
      <p:sp>
        <p:nvSpPr>
          <p:cNvPr id="98" name="Google Shape;98;p20"/>
          <p:cNvSpPr txBox="1"/>
          <p:nvPr/>
        </p:nvSpPr>
        <p:spPr>
          <a:xfrm>
            <a:off x="682050" y="3378375"/>
            <a:ext cx="77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t>
            </a:r>
            <a:r>
              <a:rPr lang="en"/>
              <a:t>iểu đồ giá cổ phiếu close theo thời gian và phân bố dữ liệu của BID </a:t>
            </a:r>
            <a:endParaRPr/>
          </a:p>
        </p:txBody>
      </p:sp>
      <p:sp>
        <p:nvSpPr>
          <p:cNvPr id="99" name="Google Shape;99;p20"/>
          <p:cNvSpPr txBox="1"/>
          <p:nvPr/>
        </p:nvSpPr>
        <p:spPr>
          <a:xfrm>
            <a:off x="831300" y="4051725"/>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Phân bố hai đỉnh. Có thể thấy giá trị cổ phiếu lúc đóng cửa trước năm 2018 và sau năm 2018 tuân theo 2 phân bố khác nhau rõ rệt.</a:t>
            </a:r>
            <a:endParaRPr>
              <a:solidFill>
                <a:schemeClr val="dk1"/>
              </a:solidFill>
            </a:endParaRPr>
          </a:p>
        </p:txBody>
      </p:sp>
      <p:pic>
        <p:nvPicPr>
          <p:cNvPr id="100" name="Google Shape;100;p20"/>
          <p:cNvPicPr preferRelativeResize="0"/>
          <p:nvPr/>
        </p:nvPicPr>
        <p:blipFill>
          <a:blip r:embed="rId3">
            <a:alphaModFix/>
          </a:blip>
          <a:stretch>
            <a:fillRect/>
          </a:stretch>
        </p:blipFill>
        <p:spPr>
          <a:xfrm>
            <a:off x="0" y="859298"/>
            <a:ext cx="5558076" cy="1991277"/>
          </a:xfrm>
          <a:prstGeom prst="rect">
            <a:avLst/>
          </a:prstGeom>
          <a:noFill/>
          <a:ln>
            <a:noFill/>
          </a:ln>
        </p:spPr>
      </p:pic>
      <p:pic>
        <p:nvPicPr>
          <p:cNvPr id="101" name="Google Shape;101;p20"/>
          <p:cNvPicPr preferRelativeResize="0"/>
          <p:nvPr/>
        </p:nvPicPr>
        <p:blipFill rotWithShape="1">
          <a:blip r:embed="rId4">
            <a:alphaModFix/>
          </a:blip>
          <a:srcRect b="0" l="-4220" r="4219" t="0"/>
          <a:stretch/>
        </p:blipFill>
        <p:spPr>
          <a:xfrm>
            <a:off x="5615126" y="697875"/>
            <a:ext cx="3281124" cy="2152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75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Phân tích dữ liệu</a:t>
            </a:r>
            <a:endParaRPr/>
          </a:p>
        </p:txBody>
      </p:sp>
      <p:sp>
        <p:nvSpPr>
          <p:cNvPr id="107" name="Google Shape;107;p21"/>
          <p:cNvSpPr txBox="1"/>
          <p:nvPr/>
        </p:nvSpPr>
        <p:spPr>
          <a:xfrm>
            <a:off x="611025" y="3320838"/>
            <a:ext cx="777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Biểu đồ giá cổ phiếu close theo thời gian và phân bố dữ liệu của </a:t>
            </a:r>
            <a:r>
              <a:rPr lang="en"/>
              <a:t>ACB</a:t>
            </a:r>
            <a:r>
              <a:rPr lang="en"/>
              <a:t> </a:t>
            </a:r>
            <a:endParaRPr/>
          </a:p>
        </p:txBody>
      </p:sp>
      <p:pic>
        <p:nvPicPr>
          <p:cNvPr id="108" name="Google Shape;108;p21"/>
          <p:cNvPicPr preferRelativeResize="0"/>
          <p:nvPr/>
        </p:nvPicPr>
        <p:blipFill>
          <a:blip r:embed="rId3">
            <a:alphaModFix/>
          </a:blip>
          <a:stretch>
            <a:fillRect/>
          </a:stretch>
        </p:blipFill>
        <p:spPr>
          <a:xfrm>
            <a:off x="-18241" y="697874"/>
            <a:ext cx="5633365" cy="2035950"/>
          </a:xfrm>
          <a:prstGeom prst="rect">
            <a:avLst/>
          </a:prstGeom>
          <a:noFill/>
          <a:ln>
            <a:noFill/>
          </a:ln>
        </p:spPr>
      </p:pic>
      <p:pic>
        <p:nvPicPr>
          <p:cNvPr id="109" name="Google Shape;109;p21"/>
          <p:cNvPicPr preferRelativeResize="0"/>
          <p:nvPr/>
        </p:nvPicPr>
        <p:blipFill>
          <a:blip r:embed="rId4">
            <a:alphaModFix/>
          </a:blip>
          <a:stretch>
            <a:fillRect/>
          </a:stretch>
        </p:blipFill>
        <p:spPr>
          <a:xfrm>
            <a:off x="5767524" y="725100"/>
            <a:ext cx="3224076" cy="2123796"/>
          </a:xfrm>
          <a:prstGeom prst="rect">
            <a:avLst/>
          </a:prstGeom>
          <a:noFill/>
          <a:ln>
            <a:noFill/>
          </a:ln>
        </p:spPr>
      </p:pic>
      <p:sp>
        <p:nvSpPr>
          <p:cNvPr id="110" name="Google Shape;110;p21"/>
          <p:cNvSpPr txBox="1"/>
          <p:nvPr/>
        </p:nvSpPr>
        <p:spPr>
          <a:xfrm>
            <a:off x="637575" y="4308050"/>
            <a:ext cx="7481400" cy="400200"/>
          </a:xfrm>
          <a:prstGeom prst="rect">
            <a:avLst/>
          </a:prstGeom>
          <a:noFill/>
          <a:ln>
            <a:noFill/>
          </a:ln>
        </p:spPr>
        <p:txBody>
          <a:bodyPr anchorCtr="0" anchor="t" bIns="91425" lIns="91425" spcFirstLastPara="1" rIns="91425" wrap="square" tIns="91425">
            <a:spAutoFit/>
          </a:bodyPr>
          <a:lstStyle/>
          <a:p>
            <a:pPr indent="0" lvl="0" marL="0" rtl="0" algn="l">
              <a:lnSpc>
                <a:spcPct val="6818"/>
              </a:lnSpc>
              <a:spcBef>
                <a:spcPts val="1200"/>
              </a:spcBef>
              <a:spcAft>
                <a:spcPts val="0"/>
              </a:spcAft>
              <a:buNone/>
            </a:pPr>
            <a:r>
              <a:t/>
            </a:r>
            <a:endParaRPr>
              <a:solidFill>
                <a:schemeClr val="dk1"/>
              </a:solidFill>
            </a:endParaRPr>
          </a:p>
        </p:txBody>
      </p:sp>
      <p:sp>
        <p:nvSpPr>
          <p:cNvPr id="111" name="Google Shape;111;p21"/>
          <p:cNvSpPr txBox="1"/>
          <p:nvPr/>
        </p:nvSpPr>
        <p:spPr>
          <a:xfrm>
            <a:off x="760275" y="3931075"/>
            <a:ext cx="748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Phân bố hai đỉnh. Tuy nhiên nhìn biểu đồ giá trị cổ phiếu ACB bằng mắt thường không phân biệt rõ rệt 2 giai đoạn giống như cổ phiếu BID.</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